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69" r:id="rId18"/>
    <p:sldId id="270" r:id="rId19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20" d="100"/>
          <a:sy n="120" d="100"/>
        </p:scale>
        <p:origin x="2124" y="-291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AF6FB-1299-4636-943C-EB507725525A}" type="doc">
      <dgm:prSet loTypeId="urn:microsoft.com/office/officeart/2008/layout/AlternatingHexagons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9D12AADF-7492-4410-A536-C7C78F917D4B}">
      <dgm:prSet phldrT="[ข้อความ]"/>
      <dgm:spPr/>
      <dgm:t>
        <a:bodyPr/>
        <a:lstStyle/>
        <a:p>
          <a:r>
            <a:rPr lang="en-US" b="1" noProof="0" dirty="0">
              <a:latin typeface="Leelawadee" panose="020B0502040204020203" pitchFamily="34" charset="-34"/>
              <a:cs typeface="Leelawadee" panose="020B0502040204020203" pitchFamily="34" charset="-34"/>
            </a:rPr>
            <a:t>Step </a:t>
          </a:r>
          <a:r>
            <a:rPr lang="th-TH" b="1" noProof="0" dirty="0">
              <a:latin typeface="Leelawadee" panose="020B0502040204020203" pitchFamily="34" charset="-34"/>
              <a:cs typeface="Leelawadee" panose="020B0502040204020203" pitchFamily="34" charset="-34"/>
            </a:rPr>
            <a:t>2</a:t>
          </a:r>
          <a:br>
            <a:rPr lang="th-TH" noProof="0" dirty="0"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th-TH" noProof="0" dirty="0">
              <a:latin typeface="Leelawadee" panose="020B0502040204020203" pitchFamily="34" charset="-34"/>
              <a:cs typeface="Leelawadee" panose="020B0502040204020203" pitchFamily="34" charset="-34"/>
            </a:rPr>
            <a:t>ส่งเอกสารบิลค่าไฟพร้อมแผนผังอาคาร </a:t>
          </a:r>
          <a:endParaRPr lang="th-TH" dirty="0"/>
        </a:p>
      </dgm:t>
    </dgm:pt>
    <dgm:pt modelId="{EBBBE7DB-F3C9-4223-AE97-8A22DB146A5F}" type="parTrans" cxnId="{99A3E514-F33E-4B65-9049-AA8338B60B8D}">
      <dgm:prSet/>
      <dgm:spPr/>
      <dgm:t>
        <a:bodyPr/>
        <a:lstStyle/>
        <a:p>
          <a:endParaRPr lang="th-TH"/>
        </a:p>
      </dgm:t>
    </dgm:pt>
    <dgm:pt modelId="{EF6A6E6D-1A81-414D-98BA-087B71D838DA}" type="sibTrans" cxnId="{99A3E514-F33E-4B65-9049-AA8338B60B8D}">
      <dgm:prSet custT="1"/>
      <dgm:spPr/>
      <dgm:t>
        <a:bodyPr/>
        <a:lstStyle/>
        <a:p>
          <a:endParaRPr lang="th-TH" sz="4000"/>
        </a:p>
      </dgm:t>
    </dgm:pt>
    <dgm:pt modelId="{AE578A66-CD94-40FE-A2B3-4B75DAC764F6}">
      <dgm:prSet phldrT="[ข้อความ]" phldr="1"/>
      <dgm:spPr/>
      <dgm:t>
        <a:bodyPr/>
        <a:lstStyle/>
        <a:p>
          <a:endParaRPr lang="th-TH" dirty="0"/>
        </a:p>
      </dgm:t>
    </dgm:pt>
    <dgm:pt modelId="{49284559-D877-41A6-93BB-7C92C44C1134}" type="parTrans" cxnId="{496AC4EB-0A12-4E32-8B1E-82B93671D878}">
      <dgm:prSet/>
      <dgm:spPr/>
      <dgm:t>
        <a:bodyPr/>
        <a:lstStyle/>
        <a:p>
          <a:endParaRPr lang="th-TH"/>
        </a:p>
      </dgm:t>
    </dgm:pt>
    <dgm:pt modelId="{880A144A-FFF5-445C-A039-0B6197B02073}" type="sibTrans" cxnId="{496AC4EB-0A12-4E32-8B1E-82B93671D878}">
      <dgm:prSet/>
      <dgm:spPr/>
      <dgm:t>
        <a:bodyPr/>
        <a:lstStyle/>
        <a:p>
          <a:endParaRPr lang="th-TH"/>
        </a:p>
      </dgm:t>
    </dgm:pt>
    <dgm:pt modelId="{F3AA38DC-206D-4EB2-953C-F9452A2D13AC}">
      <dgm:prSet phldrT="[ข้อความ]"/>
      <dgm:spPr/>
      <dgm:t>
        <a:bodyPr/>
        <a:lstStyle/>
        <a:p>
          <a:endParaRPr lang="th-TH" dirty="0"/>
        </a:p>
      </dgm:t>
    </dgm:pt>
    <dgm:pt modelId="{8188458D-EB3C-4CEE-9BA8-432933D02ACE}" type="parTrans" cxnId="{5A76C33D-8C6E-4B0A-9071-E6DF1DF2FF70}">
      <dgm:prSet/>
      <dgm:spPr/>
      <dgm:t>
        <a:bodyPr/>
        <a:lstStyle/>
        <a:p>
          <a:endParaRPr lang="th-TH"/>
        </a:p>
      </dgm:t>
    </dgm:pt>
    <dgm:pt modelId="{6FBD6172-26BD-4B86-A905-F5E29E882F7C}" type="sibTrans" cxnId="{5A76C33D-8C6E-4B0A-9071-E6DF1DF2FF70}">
      <dgm:prSet/>
      <dgm:spPr/>
      <dgm:t>
        <a:bodyPr/>
        <a:lstStyle/>
        <a:p>
          <a:endParaRPr lang="th-TH"/>
        </a:p>
      </dgm:t>
    </dgm:pt>
    <dgm:pt modelId="{7920B431-1C60-40CE-8B78-6693A1704B78}">
      <dgm:prSet phldrT="[ข้อความ]" phldr="1"/>
      <dgm:spPr/>
      <dgm:t>
        <a:bodyPr/>
        <a:lstStyle/>
        <a:p>
          <a:endParaRPr lang="th-TH"/>
        </a:p>
      </dgm:t>
    </dgm:pt>
    <dgm:pt modelId="{C241034A-3861-45C3-B25C-AFC3500CE952}" type="parTrans" cxnId="{A2DB7AA6-1D2B-4BA1-BD1A-6B95C984FF1D}">
      <dgm:prSet/>
      <dgm:spPr/>
      <dgm:t>
        <a:bodyPr/>
        <a:lstStyle/>
        <a:p>
          <a:endParaRPr lang="th-TH"/>
        </a:p>
      </dgm:t>
    </dgm:pt>
    <dgm:pt modelId="{BE5F2A2C-6D34-4D50-B26C-354115C72BAE}" type="sibTrans" cxnId="{A2DB7AA6-1D2B-4BA1-BD1A-6B95C984FF1D}">
      <dgm:prSet/>
      <dgm:spPr/>
      <dgm:t>
        <a:bodyPr/>
        <a:lstStyle/>
        <a:p>
          <a:endParaRPr lang="th-TH"/>
        </a:p>
      </dgm:t>
    </dgm:pt>
    <dgm:pt modelId="{8401C6EC-B28B-492B-87FF-A08F1918BE56}" type="pres">
      <dgm:prSet presAssocID="{6B0AF6FB-1299-4636-943C-EB507725525A}" presName="Name0" presStyleCnt="0">
        <dgm:presLayoutVars>
          <dgm:chMax/>
          <dgm:chPref/>
          <dgm:dir/>
          <dgm:animLvl val="lvl"/>
        </dgm:presLayoutVars>
      </dgm:prSet>
      <dgm:spPr/>
    </dgm:pt>
    <dgm:pt modelId="{2C0D799E-4CEF-4F73-9034-8B0387A1FD11}" type="pres">
      <dgm:prSet presAssocID="{9D12AADF-7492-4410-A536-C7C78F917D4B}" presName="composite" presStyleCnt="0"/>
      <dgm:spPr/>
    </dgm:pt>
    <dgm:pt modelId="{1D5DE861-D116-4901-9BEC-7E076F14EC71}" type="pres">
      <dgm:prSet presAssocID="{9D12AADF-7492-4410-A536-C7C78F917D4B}" presName="Parent1" presStyleLbl="node1" presStyleIdx="0" presStyleCnt="6" custLinFactNeighborX="3686" custLinFactNeighborY="-10871">
        <dgm:presLayoutVars>
          <dgm:chMax val="1"/>
          <dgm:chPref val="1"/>
          <dgm:bulletEnabled val="1"/>
        </dgm:presLayoutVars>
      </dgm:prSet>
      <dgm:spPr/>
    </dgm:pt>
    <dgm:pt modelId="{5A3D7C79-EBE4-4504-A337-77F98C643FE0}" type="pres">
      <dgm:prSet presAssocID="{9D12AADF-7492-4410-A536-C7C78F917D4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CA6A8BE-5698-4690-8931-3F70B8DC0653}" type="pres">
      <dgm:prSet presAssocID="{9D12AADF-7492-4410-A536-C7C78F917D4B}" presName="BalanceSpacing" presStyleCnt="0"/>
      <dgm:spPr/>
    </dgm:pt>
    <dgm:pt modelId="{FF80D15B-AE90-44B0-8116-0209B392592C}" type="pres">
      <dgm:prSet presAssocID="{9D12AADF-7492-4410-A536-C7C78F917D4B}" presName="BalanceSpacing1" presStyleCnt="0"/>
      <dgm:spPr/>
    </dgm:pt>
    <dgm:pt modelId="{B9642B43-8B77-4B3C-973B-CCE8A1985792}" type="pres">
      <dgm:prSet presAssocID="{EF6A6E6D-1A81-414D-98BA-087B71D838DA}" presName="Accent1Text" presStyleLbl="node1" presStyleIdx="1" presStyleCnt="6" custLinFactNeighborX="-240" custLinFactNeighborY="-13130"/>
      <dgm:spPr/>
    </dgm:pt>
    <dgm:pt modelId="{CD977FD5-364E-4CEF-B9CE-09F7D578DA33}" type="pres">
      <dgm:prSet presAssocID="{EF6A6E6D-1A81-414D-98BA-087B71D838DA}" presName="spaceBetweenRectangles" presStyleCnt="0"/>
      <dgm:spPr/>
    </dgm:pt>
    <dgm:pt modelId="{ADC4DF44-F326-4D61-8468-7221ECA62716}" type="pres">
      <dgm:prSet presAssocID="{AE578A66-CD94-40FE-A2B3-4B75DAC764F6}" presName="composite" presStyleCnt="0"/>
      <dgm:spPr/>
    </dgm:pt>
    <dgm:pt modelId="{95AE9DCD-0EF4-4291-8085-25C42CDC542D}" type="pres">
      <dgm:prSet presAssocID="{AE578A66-CD94-40FE-A2B3-4B75DAC764F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F732F12C-47D9-4901-AA56-591C9E39CE5B}" type="pres">
      <dgm:prSet presAssocID="{AE578A66-CD94-40FE-A2B3-4B75DAC764F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0B7C9B8-D5F1-41CE-8275-7453C2821E7E}" type="pres">
      <dgm:prSet presAssocID="{AE578A66-CD94-40FE-A2B3-4B75DAC764F6}" presName="BalanceSpacing" presStyleCnt="0"/>
      <dgm:spPr/>
    </dgm:pt>
    <dgm:pt modelId="{FE514F16-2EA0-48A1-B005-1DB95B0B3CBC}" type="pres">
      <dgm:prSet presAssocID="{AE578A66-CD94-40FE-A2B3-4B75DAC764F6}" presName="BalanceSpacing1" presStyleCnt="0"/>
      <dgm:spPr/>
    </dgm:pt>
    <dgm:pt modelId="{3840F5C7-42F5-4D37-9ABC-762CC9E10987}" type="pres">
      <dgm:prSet presAssocID="{880A144A-FFF5-445C-A039-0B6197B02073}" presName="Accent1Text" presStyleLbl="node1" presStyleIdx="3" presStyleCnt="6"/>
      <dgm:spPr/>
    </dgm:pt>
    <dgm:pt modelId="{809884F9-9384-4923-BD0B-7B920B1FC0CC}" type="pres">
      <dgm:prSet presAssocID="{880A144A-FFF5-445C-A039-0B6197B02073}" presName="spaceBetweenRectangles" presStyleCnt="0"/>
      <dgm:spPr/>
    </dgm:pt>
    <dgm:pt modelId="{1A1535A9-E1C7-4B30-AA98-0E5AC5123FD4}" type="pres">
      <dgm:prSet presAssocID="{7920B431-1C60-40CE-8B78-6693A1704B78}" presName="composite" presStyleCnt="0"/>
      <dgm:spPr/>
    </dgm:pt>
    <dgm:pt modelId="{2B641C6E-36AE-4979-A195-C816222B5A01}" type="pres">
      <dgm:prSet presAssocID="{7920B431-1C60-40CE-8B78-6693A1704B7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3B833DFE-867B-4C67-9067-2DA09784FFD0}" type="pres">
      <dgm:prSet presAssocID="{7920B431-1C60-40CE-8B78-6693A1704B7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293345-D8E5-48D0-A3C0-E09B9CB63ACF}" type="pres">
      <dgm:prSet presAssocID="{7920B431-1C60-40CE-8B78-6693A1704B78}" presName="BalanceSpacing" presStyleCnt="0"/>
      <dgm:spPr/>
    </dgm:pt>
    <dgm:pt modelId="{D6BD6059-9B76-4CAA-BA2E-7062738C688D}" type="pres">
      <dgm:prSet presAssocID="{7920B431-1C60-40CE-8B78-6693A1704B78}" presName="BalanceSpacing1" presStyleCnt="0"/>
      <dgm:spPr/>
    </dgm:pt>
    <dgm:pt modelId="{1B957284-4C1D-4DCC-8664-3AAFBF88E4AC}" type="pres">
      <dgm:prSet presAssocID="{BE5F2A2C-6D34-4D50-B26C-354115C72BAE}" presName="Accent1Text" presStyleLbl="node1" presStyleIdx="5" presStyleCnt="6"/>
      <dgm:spPr/>
    </dgm:pt>
  </dgm:ptLst>
  <dgm:cxnLst>
    <dgm:cxn modelId="{99A3E514-F33E-4B65-9049-AA8338B60B8D}" srcId="{6B0AF6FB-1299-4636-943C-EB507725525A}" destId="{9D12AADF-7492-4410-A536-C7C78F917D4B}" srcOrd="0" destOrd="0" parTransId="{EBBBE7DB-F3C9-4223-AE97-8A22DB146A5F}" sibTransId="{EF6A6E6D-1A81-414D-98BA-087B71D838DA}"/>
    <dgm:cxn modelId="{DDA94024-CCAC-4E56-AAFD-66FC840BE5DE}" type="presOf" srcId="{9D12AADF-7492-4410-A536-C7C78F917D4B}" destId="{1D5DE861-D116-4901-9BEC-7E076F14EC71}" srcOrd="0" destOrd="0" presId="urn:microsoft.com/office/officeart/2008/layout/AlternatingHexagons"/>
    <dgm:cxn modelId="{5A76C33D-8C6E-4B0A-9071-E6DF1DF2FF70}" srcId="{AE578A66-CD94-40FE-A2B3-4B75DAC764F6}" destId="{F3AA38DC-206D-4EB2-953C-F9452A2D13AC}" srcOrd="0" destOrd="0" parTransId="{8188458D-EB3C-4CEE-9BA8-432933D02ACE}" sibTransId="{6FBD6172-26BD-4B86-A905-F5E29E882F7C}"/>
    <dgm:cxn modelId="{33C03558-8474-4593-BF68-DB2378F12D3E}" type="presOf" srcId="{6B0AF6FB-1299-4636-943C-EB507725525A}" destId="{8401C6EC-B28B-492B-87FF-A08F1918BE56}" srcOrd="0" destOrd="0" presId="urn:microsoft.com/office/officeart/2008/layout/AlternatingHexagons"/>
    <dgm:cxn modelId="{61438F5A-03A4-43DD-B048-7169FAC79CD3}" type="presOf" srcId="{BE5F2A2C-6D34-4D50-B26C-354115C72BAE}" destId="{1B957284-4C1D-4DCC-8664-3AAFBF88E4AC}" srcOrd="0" destOrd="0" presId="urn:microsoft.com/office/officeart/2008/layout/AlternatingHexagons"/>
    <dgm:cxn modelId="{A2DB7AA6-1D2B-4BA1-BD1A-6B95C984FF1D}" srcId="{6B0AF6FB-1299-4636-943C-EB507725525A}" destId="{7920B431-1C60-40CE-8B78-6693A1704B78}" srcOrd="2" destOrd="0" parTransId="{C241034A-3861-45C3-B25C-AFC3500CE952}" sibTransId="{BE5F2A2C-6D34-4D50-B26C-354115C72BAE}"/>
    <dgm:cxn modelId="{0A7EDBBE-DDD0-4A20-9654-35D9C407DFAD}" type="presOf" srcId="{AE578A66-CD94-40FE-A2B3-4B75DAC764F6}" destId="{95AE9DCD-0EF4-4291-8085-25C42CDC542D}" srcOrd="0" destOrd="0" presId="urn:microsoft.com/office/officeart/2008/layout/AlternatingHexagons"/>
    <dgm:cxn modelId="{2574B2C6-B9BF-4D5F-AC6B-1A74D83047FA}" type="presOf" srcId="{EF6A6E6D-1A81-414D-98BA-087B71D838DA}" destId="{B9642B43-8B77-4B3C-973B-CCE8A1985792}" srcOrd="0" destOrd="0" presId="urn:microsoft.com/office/officeart/2008/layout/AlternatingHexagons"/>
    <dgm:cxn modelId="{24575BE6-898E-441D-A518-56A07774FDE8}" type="presOf" srcId="{880A144A-FFF5-445C-A039-0B6197B02073}" destId="{3840F5C7-42F5-4D37-9ABC-762CC9E10987}" srcOrd="0" destOrd="0" presId="urn:microsoft.com/office/officeart/2008/layout/AlternatingHexagons"/>
    <dgm:cxn modelId="{CD99C4E9-FC6F-479E-9D4A-AF9A15C019CB}" type="presOf" srcId="{F3AA38DC-206D-4EB2-953C-F9452A2D13AC}" destId="{F732F12C-47D9-4901-AA56-591C9E39CE5B}" srcOrd="0" destOrd="0" presId="urn:microsoft.com/office/officeart/2008/layout/AlternatingHexagons"/>
    <dgm:cxn modelId="{496AC4EB-0A12-4E32-8B1E-82B93671D878}" srcId="{6B0AF6FB-1299-4636-943C-EB507725525A}" destId="{AE578A66-CD94-40FE-A2B3-4B75DAC764F6}" srcOrd="1" destOrd="0" parTransId="{49284559-D877-41A6-93BB-7C92C44C1134}" sibTransId="{880A144A-FFF5-445C-A039-0B6197B02073}"/>
    <dgm:cxn modelId="{F9046FFF-9E02-4B8F-8144-298E49AAAFB6}" type="presOf" srcId="{7920B431-1C60-40CE-8B78-6693A1704B78}" destId="{2B641C6E-36AE-4979-A195-C816222B5A01}" srcOrd="0" destOrd="0" presId="urn:microsoft.com/office/officeart/2008/layout/AlternatingHexagons"/>
    <dgm:cxn modelId="{067A5864-6D31-452E-84F2-0D28AA893BC5}" type="presParOf" srcId="{8401C6EC-B28B-492B-87FF-A08F1918BE56}" destId="{2C0D799E-4CEF-4F73-9034-8B0387A1FD11}" srcOrd="0" destOrd="0" presId="urn:microsoft.com/office/officeart/2008/layout/AlternatingHexagons"/>
    <dgm:cxn modelId="{5F53963B-CCFD-4A5F-BB2A-59A7D332209C}" type="presParOf" srcId="{2C0D799E-4CEF-4F73-9034-8B0387A1FD11}" destId="{1D5DE861-D116-4901-9BEC-7E076F14EC71}" srcOrd="0" destOrd="0" presId="urn:microsoft.com/office/officeart/2008/layout/AlternatingHexagons"/>
    <dgm:cxn modelId="{0A77AF66-7562-432A-824B-063D051E89DF}" type="presParOf" srcId="{2C0D799E-4CEF-4F73-9034-8B0387A1FD11}" destId="{5A3D7C79-EBE4-4504-A337-77F98C643FE0}" srcOrd="1" destOrd="0" presId="urn:microsoft.com/office/officeart/2008/layout/AlternatingHexagons"/>
    <dgm:cxn modelId="{93DC268B-EE16-45FB-A195-22B1D07CB404}" type="presParOf" srcId="{2C0D799E-4CEF-4F73-9034-8B0387A1FD11}" destId="{1CA6A8BE-5698-4690-8931-3F70B8DC0653}" srcOrd="2" destOrd="0" presId="urn:microsoft.com/office/officeart/2008/layout/AlternatingHexagons"/>
    <dgm:cxn modelId="{98130A9F-0333-4B59-AFAC-153D3709014B}" type="presParOf" srcId="{2C0D799E-4CEF-4F73-9034-8B0387A1FD11}" destId="{FF80D15B-AE90-44B0-8116-0209B392592C}" srcOrd="3" destOrd="0" presId="urn:microsoft.com/office/officeart/2008/layout/AlternatingHexagons"/>
    <dgm:cxn modelId="{B6F8A170-59A1-4FC0-91EA-AABB881C98A7}" type="presParOf" srcId="{2C0D799E-4CEF-4F73-9034-8B0387A1FD11}" destId="{B9642B43-8B77-4B3C-973B-CCE8A1985792}" srcOrd="4" destOrd="0" presId="urn:microsoft.com/office/officeart/2008/layout/AlternatingHexagons"/>
    <dgm:cxn modelId="{04F452DE-6373-4826-8713-92F5251CED16}" type="presParOf" srcId="{8401C6EC-B28B-492B-87FF-A08F1918BE56}" destId="{CD977FD5-364E-4CEF-B9CE-09F7D578DA33}" srcOrd="1" destOrd="0" presId="urn:microsoft.com/office/officeart/2008/layout/AlternatingHexagons"/>
    <dgm:cxn modelId="{B641A983-EB51-4542-822E-32FAE5B4AE4D}" type="presParOf" srcId="{8401C6EC-B28B-492B-87FF-A08F1918BE56}" destId="{ADC4DF44-F326-4D61-8468-7221ECA62716}" srcOrd="2" destOrd="0" presId="urn:microsoft.com/office/officeart/2008/layout/AlternatingHexagons"/>
    <dgm:cxn modelId="{0179494B-CFA9-439F-AEC8-86A397AE699E}" type="presParOf" srcId="{ADC4DF44-F326-4D61-8468-7221ECA62716}" destId="{95AE9DCD-0EF4-4291-8085-25C42CDC542D}" srcOrd="0" destOrd="0" presId="urn:microsoft.com/office/officeart/2008/layout/AlternatingHexagons"/>
    <dgm:cxn modelId="{3935122E-8D43-4F61-BD06-E318CA8908A1}" type="presParOf" srcId="{ADC4DF44-F326-4D61-8468-7221ECA62716}" destId="{F732F12C-47D9-4901-AA56-591C9E39CE5B}" srcOrd="1" destOrd="0" presId="urn:microsoft.com/office/officeart/2008/layout/AlternatingHexagons"/>
    <dgm:cxn modelId="{B07FB9F7-C699-4EDA-9D4E-0C0083C3BDBE}" type="presParOf" srcId="{ADC4DF44-F326-4D61-8468-7221ECA62716}" destId="{30B7C9B8-D5F1-41CE-8275-7453C2821E7E}" srcOrd="2" destOrd="0" presId="urn:microsoft.com/office/officeart/2008/layout/AlternatingHexagons"/>
    <dgm:cxn modelId="{6334F33B-EBAA-4E20-8EF2-C9DCAAFAE634}" type="presParOf" srcId="{ADC4DF44-F326-4D61-8468-7221ECA62716}" destId="{FE514F16-2EA0-48A1-B005-1DB95B0B3CBC}" srcOrd="3" destOrd="0" presId="urn:microsoft.com/office/officeart/2008/layout/AlternatingHexagons"/>
    <dgm:cxn modelId="{AB4E90CB-EBE4-423E-BB68-C1A4EE9D62F0}" type="presParOf" srcId="{ADC4DF44-F326-4D61-8468-7221ECA62716}" destId="{3840F5C7-42F5-4D37-9ABC-762CC9E10987}" srcOrd="4" destOrd="0" presId="urn:microsoft.com/office/officeart/2008/layout/AlternatingHexagons"/>
    <dgm:cxn modelId="{50DFD2EB-EFFF-47F8-922D-D0381138E559}" type="presParOf" srcId="{8401C6EC-B28B-492B-87FF-A08F1918BE56}" destId="{809884F9-9384-4923-BD0B-7B920B1FC0CC}" srcOrd="3" destOrd="0" presId="urn:microsoft.com/office/officeart/2008/layout/AlternatingHexagons"/>
    <dgm:cxn modelId="{6B95EDD2-3DBD-49B1-95F9-D7CB3D9276E1}" type="presParOf" srcId="{8401C6EC-B28B-492B-87FF-A08F1918BE56}" destId="{1A1535A9-E1C7-4B30-AA98-0E5AC5123FD4}" srcOrd="4" destOrd="0" presId="urn:microsoft.com/office/officeart/2008/layout/AlternatingHexagons"/>
    <dgm:cxn modelId="{892081E4-B9F1-4B63-ACEF-6FC59EB123B6}" type="presParOf" srcId="{1A1535A9-E1C7-4B30-AA98-0E5AC5123FD4}" destId="{2B641C6E-36AE-4979-A195-C816222B5A01}" srcOrd="0" destOrd="0" presId="urn:microsoft.com/office/officeart/2008/layout/AlternatingHexagons"/>
    <dgm:cxn modelId="{B853F8E3-55AE-4C28-8467-259A58809668}" type="presParOf" srcId="{1A1535A9-E1C7-4B30-AA98-0E5AC5123FD4}" destId="{3B833DFE-867B-4C67-9067-2DA09784FFD0}" srcOrd="1" destOrd="0" presId="urn:microsoft.com/office/officeart/2008/layout/AlternatingHexagons"/>
    <dgm:cxn modelId="{8C34AD05-D0F9-4A50-BD57-7BE06D928944}" type="presParOf" srcId="{1A1535A9-E1C7-4B30-AA98-0E5AC5123FD4}" destId="{91293345-D8E5-48D0-A3C0-E09B9CB63ACF}" srcOrd="2" destOrd="0" presId="urn:microsoft.com/office/officeart/2008/layout/AlternatingHexagons"/>
    <dgm:cxn modelId="{CF60B259-FCB7-447E-9D7F-FEA7166ADAC3}" type="presParOf" srcId="{1A1535A9-E1C7-4B30-AA98-0E5AC5123FD4}" destId="{D6BD6059-9B76-4CAA-BA2E-7062738C688D}" srcOrd="3" destOrd="0" presId="urn:microsoft.com/office/officeart/2008/layout/AlternatingHexagons"/>
    <dgm:cxn modelId="{D752E9B2-E744-4EB3-A037-870FAC21A3C5}" type="presParOf" srcId="{1A1535A9-E1C7-4B30-AA98-0E5AC5123FD4}" destId="{1B957284-4C1D-4DCC-8664-3AAFBF88E4A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DE861-D116-4901-9BEC-7E076F14EC71}">
      <dsp:nvSpPr>
        <dsp:cNvPr id="0" name=""/>
        <dsp:cNvSpPr/>
      </dsp:nvSpPr>
      <dsp:spPr>
        <a:xfrm rot="5400000">
          <a:off x="410962" y="179159"/>
          <a:ext cx="264041" cy="2297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noProof="0" dirty="0">
              <a:latin typeface="Leelawadee" panose="020B0502040204020203" pitchFamily="34" charset="-34"/>
              <a:cs typeface="Leelawadee" panose="020B0502040204020203" pitchFamily="34" charset="-34"/>
            </a:rPr>
            <a:t>Step </a:t>
          </a:r>
          <a:r>
            <a:rPr lang="th-TH" sz="500" b="1" kern="1200" noProof="0" dirty="0">
              <a:latin typeface="Leelawadee" panose="020B0502040204020203" pitchFamily="34" charset="-34"/>
              <a:cs typeface="Leelawadee" panose="020B0502040204020203" pitchFamily="34" charset="-34"/>
            </a:rPr>
            <a:t>2</a:t>
          </a:r>
          <a:br>
            <a:rPr lang="th-TH" sz="500" kern="1200" noProof="0" dirty="0"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th-TH" sz="500" kern="1200" noProof="0" dirty="0">
              <a:latin typeface="Leelawadee" panose="020B0502040204020203" pitchFamily="34" charset="-34"/>
              <a:cs typeface="Leelawadee" panose="020B0502040204020203" pitchFamily="34" charset="-34"/>
            </a:rPr>
            <a:t>ส่งเอกสารบิลค่าไฟพร้อมแผนผังอาคาร </a:t>
          </a:r>
          <a:endParaRPr lang="th-TH" sz="500" kern="1200" dirty="0"/>
        </a:p>
      </dsp:txBody>
      <dsp:txXfrm rot="-5400000">
        <a:off x="463921" y="203143"/>
        <a:ext cx="158122" cy="181749"/>
      </dsp:txXfrm>
    </dsp:sp>
    <dsp:sp modelId="{5A3D7C79-EBE4-4504-A337-77F98C643FE0}">
      <dsp:nvSpPr>
        <dsp:cNvPr id="0" name=""/>
        <dsp:cNvSpPr/>
      </dsp:nvSpPr>
      <dsp:spPr>
        <a:xfrm>
          <a:off x="656344" y="243508"/>
          <a:ext cx="294670" cy="1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42B43-8B77-4B3C-973B-CCE8A1985792}">
      <dsp:nvSpPr>
        <dsp:cNvPr id="0" name=""/>
        <dsp:cNvSpPr/>
      </dsp:nvSpPr>
      <dsp:spPr>
        <a:xfrm rot="5400000">
          <a:off x="153849" y="173194"/>
          <a:ext cx="264041" cy="2297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3928095"/>
                <a:satOff val="-369"/>
                <a:lumOff val="470"/>
                <a:alphaOff val="0"/>
                <a:shade val="51000"/>
                <a:satMod val="130000"/>
              </a:schemeClr>
            </a:gs>
            <a:gs pos="80000">
              <a:schemeClr val="accent4">
                <a:hueOff val="3928095"/>
                <a:satOff val="-369"/>
                <a:lumOff val="470"/>
                <a:alphaOff val="0"/>
                <a:shade val="93000"/>
                <a:satMod val="130000"/>
              </a:schemeClr>
            </a:gs>
            <a:gs pos="100000">
              <a:schemeClr val="accent4">
                <a:hueOff val="3928095"/>
                <a:satOff val="-369"/>
                <a:lumOff val="4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000" kern="1200"/>
        </a:p>
      </dsp:txBody>
      <dsp:txXfrm rot="-5400000">
        <a:off x="206808" y="197178"/>
        <a:ext cx="158122" cy="181749"/>
      </dsp:txXfrm>
    </dsp:sp>
    <dsp:sp modelId="{95AE9DCD-0EF4-4291-8085-25C42CDC542D}">
      <dsp:nvSpPr>
        <dsp:cNvPr id="0" name=""/>
        <dsp:cNvSpPr/>
      </dsp:nvSpPr>
      <dsp:spPr>
        <a:xfrm rot="5400000">
          <a:off x="277972" y="431981"/>
          <a:ext cx="264041" cy="2297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7856190"/>
                <a:satOff val="-738"/>
                <a:lumOff val="941"/>
                <a:alphaOff val="0"/>
                <a:shade val="51000"/>
                <a:satMod val="130000"/>
              </a:schemeClr>
            </a:gs>
            <a:gs pos="80000">
              <a:schemeClr val="accent4">
                <a:hueOff val="7856190"/>
                <a:satOff val="-738"/>
                <a:lumOff val="941"/>
                <a:alphaOff val="0"/>
                <a:shade val="93000"/>
                <a:satMod val="130000"/>
              </a:schemeClr>
            </a:gs>
            <a:gs pos="100000">
              <a:schemeClr val="accent4">
                <a:hueOff val="7856190"/>
                <a:satOff val="-738"/>
                <a:lumOff val="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 dirty="0"/>
        </a:p>
      </dsp:txBody>
      <dsp:txXfrm rot="-5400000">
        <a:off x="330931" y="455965"/>
        <a:ext cx="158122" cy="181749"/>
      </dsp:txXfrm>
    </dsp:sp>
    <dsp:sp modelId="{F732F12C-47D9-4901-AA56-591C9E39CE5B}">
      <dsp:nvSpPr>
        <dsp:cNvPr id="0" name=""/>
        <dsp:cNvSpPr/>
      </dsp:nvSpPr>
      <dsp:spPr>
        <a:xfrm>
          <a:off x="464" y="467627"/>
          <a:ext cx="285165" cy="1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 dirty="0"/>
        </a:p>
      </dsp:txBody>
      <dsp:txXfrm>
        <a:off x="464" y="467627"/>
        <a:ext cx="285165" cy="158425"/>
      </dsp:txXfrm>
    </dsp:sp>
    <dsp:sp modelId="{3840F5C7-42F5-4D37-9ABC-762CC9E10987}">
      <dsp:nvSpPr>
        <dsp:cNvPr id="0" name=""/>
        <dsp:cNvSpPr/>
      </dsp:nvSpPr>
      <dsp:spPr>
        <a:xfrm rot="5400000">
          <a:off x="526066" y="431981"/>
          <a:ext cx="264041" cy="2297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11784285"/>
                <a:satOff val="-1107"/>
                <a:lumOff val="1411"/>
                <a:alphaOff val="0"/>
                <a:shade val="51000"/>
                <a:satMod val="130000"/>
              </a:schemeClr>
            </a:gs>
            <a:gs pos="80000">
              <a:schemeClr val="accent4">
                <a:hueOff val="11784285"/>
                <a:satOff val="-1107"/>
                <a:lumOff val="1411"/>
                <a:alphaOff val="0"/>
                <a:shade val="93000"/>
                <a:satMod val="130000"/>
              </a:schemeClr>
            </a:gs>
            <a:gs pos="100000">
              <a:schemeClr val="accent4">
                <a:hueOff val="11784285"/>
                <a:satOff val="-1107"/>
                <a:lumOff val="14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300" kern="1200"/>
        </a:p>
      </dsp:txBody>
      <dsp:txXfrm rot="-5400000">
        <a:off x="579025" y="455965"/>
        <a:ext cx="158122" cy="181749"/>
      </dsp:txXfrm>
    </dsp:sp>
    <dsp:sp modelId="{2B641C6E-36AE-4979-A195-C816222B5A01}">
      <dsp:nvSpPr>
        <dsp:cNvPr id="0" name=""/>
        <dsp:cNvSpPr/>
      </dsp:nvSpPr>
      <dsp:spPr>
        <a:xfrm rot="5400000">
          <a:off x="402494" y="656100"/>
          <a:ext cx="264041" cy="2297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15712381"/>
                <a:satOff val="-1476"/>
                <a:lumOff val="1882"/>
                <a:alphaOff val="0"/>
                <a:shade val="51000"/>
                <a:satMod val="130000"/>
              </a:schemeClr>
            </a:gs>
            <a:gs pos="80000">
              <a:schemeClr val="accent4">
                <a:hueOff val="15712381"/>
                <a:satOff val="-1476"/>
                <a:lumOff val="1882"/>
                <a:alphaOff val="0"/>
                <a:shade val="93000"/>
                <a:satMod val="130000"/>
              </a:schemeClr>
            </a:gs>
            <a:gs pos="100000">
              <a:schemeClr val="accent4">
                <a:hueOff val="15712381"/>
                <a:satOff val="-1476"/>
                <a:lumOff val="1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 rot="-5400000">
        <a:off x="455453" y="680084"/>
        <a:ext cx="158122" cy="181749"/>
      </dsp:txXfrm>
    </dsp:sp>
    <dsp:sp modelId="{3B833DFE-867B-4C67-9067-2DA09784FFD0}">
      <dsp:nvSpPr>
        <dsp:cNvPr id="0" name=""/>
        <dsp:cNvSpPr/>
      </dsp:nvSpPr>
      <dsp:spPr>
        <a:xfrm>
          <a:off x="656344" y="691746"/>
          <a:ext cx="294670" cy="1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57284-4C1D-4DCC-8664-3AAFBF88E4AC}">
      <dsp:nvSpPr>
        <dsp:cNvPr id="0" name=""/>
        <dsp:cNvSpPr/>
      </dsp:nvSpPr>
      <dsp:spPr>
        <a:xfrm rot="5400000">
          <a:off x="154401" y="656100"/>
          <a:ext cx="264041" cy="2297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19640475"/>
                <a:satOff val="-1845"/>
                <a:lumOff val="2352"/>
                <a:alphaOff val="0"/>
                <a:shade val="51000"/>
                <a:satMod val="130000"/>
              </a:schemeClr>
            </a:gs>
            <a:gs pos="80000">
              <a:schemeClr val="accent4">
                <a:hueOff val="19640475"/>
                <a:satOff val="-1845"/>
                <a:lumOff val="2352"/>
                <a:alphaOff val="0"/>
                <a:shade val="93000"/>
                <a:satMod val="130000"/>
              </a:schemeClr>
            </a:gs>
            <a:gs pos="100000">
              <a:schemeClr val="accent4">
                <a:hueOff val="19640475"/>
                <a:satOff val="-1845"/>
                <a:lumOff val="23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300" kern="1200"/>
        </a:p>
      </dsp:txBody>
      <dsp:txXfrm rot="-5400000">
        <a:off x="207360" y="680084"/>
        <a:ext cx="158122" cy="181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orbel"/>
              </a:rPr>
              <a:t>Click to move the slide</a:t>
            </a: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AU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5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AU" sz="1400" b="0" strike="noStrike" spc="-1">
                <a:latin typeface="Times New Roman"/>
              </a:rPr>
              <a:t> </a:t>
            </a:r>
          </a:p>
        </p:txBody>
      </p:sp>
      <p:sp>
        <p:nvSpPr>
          <p:cNvPr id="15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AU" sz="1400" b="0" strike="noStrike" spc="-1">
                <a:latin typeface="Times New Roman"/>
              </a:rPr>
              <a:t> </a:t>
            </a:r>
          </a:p>
        </p:txBody>
      </p:sp>
      <p:sp>
        <p:nvSpPr>
          <p:cNvPr id="15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AU" sz="1400" b="0" strike="noStrike" spc="-1">
                <a:latin typeface="Times New Roman"/>
              </a:rPr>
              <a:t> </a:t>
            </a:r>
          </a:p>
        </p:txBody>
      </p:sp>
      <p:sp>
        <p:nvSpPr>
          <p:cNvPr id="15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D9FA798-DBBC-49A8-9D75-5E03EEA629F7}" type="slidenum">
              <a:rPr lang="en-AU" sz="1400" b="0" strike="noStrike" spc="-1">
                <a:latin typeface="Times New Roman"/>
              </a:rPr>
              <a:t>‹#›</a:t>
            </a:fld>
            <a:endParaRPr lang="en-A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</p:spPr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sz="2000" b="0" strike="noStrike" spc="-1">
              <a:latin typeface="Arial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07AE911-2E13-4617-ACEB-2682FB243419}" type="slidenum">
              <a:rPr lang="en-AU" sz="1200" b="0" strike="noStrike" spc="-1">
                <a:solidFill>
                  <a:srgbClr val="000000"/>
                </a:solidFill>
                <a:latin typeface="Leelawadee"/>
                <a:cs typeface="Leelawadee"/>
              </a:rPr>
              <a:t>9</a:t>
            </a:fld>
            <a:endParaRPr lang="en-AU" sz="1200" b="0" strike="noStrike" spc="-1">
              <a:latin typeface="Times New Roman"/>
            </a:endParaRPr>
          </a:p>
        </p:txBody>
      </p:sp>
      <p:sp>
        <p:nvSpPr>
          <p:cNvPr id="271" name="TextShape 4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AU" sz="1200" b="0" strike="noStrike" spc="-1">
                <a:latin typeface="Leelawadee"/>
                <a:cs typeface="Leelawadee"/>
              </a:rPr>
              <a:t>บริษัท โอเอวัน จำกัด 300/57  ถนนประดิษฐ์มนูญธรรม  แขวงวังทองหลาง  เขตวังทองหลาง กทม.  10310 </a:t>
            </a:r>
            <a:endParaRPr lang="en-A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577800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736560" y="6366600"/>
            <a:ext cx="577800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736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697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2689920" y="385236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643640" y="385236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736560" y="636660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2689920" y="636660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4643640" y="636660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736560" y="3852360"/>
            <a:ext cx="5778000" cy="481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577800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736560" y="660240"/>
            <a:ext cx="5778000" cy="13264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736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736560" y="3852360"/>
            <a:ext cx="5778000" cy="481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3697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736560" y="6366600"/>
            <a:ext cx="577800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577800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736560" y="6366600"/>
            <a:ext cx="577800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736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3697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2689920" y="385236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43640" y="385236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736560" y="636660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body"/>
          </p:nvPr>
        </p:nvSpPr>
        <p:spPr>
          <a:xfrm>
            <a:off x="2689920" y="636660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body"/>
          </p:nvPr>
        </p:nvSpPr>
        <p:spPr>
          <a:xfrm>
            <a:off x="4643640" y="636660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736560" y="3852360"/>
            <a:ext cx="5778000" cy="481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577800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577800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736560" y="660240"/>
            <a:ext cx="5778000" cy="13264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736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697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736560" y="6366600"/>
            <a:ext cx="577800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577800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736560" y="6366600"/>
            <a:ext cx="577800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736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3697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2689920" y="385236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43640" y="385236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736560" y="636660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6" name="PlaceHolder 6"/>
          <p:cNvSpPr>
            <a:spLocks noGrp="1"/>
          </p:cNvSpPr>
          <p:nvPr>
            <p:ph type="body"/>
          </p:nvPr>
        </p:nvSpPr>
        <p:spPr>
          <a:xfrm>
            <a:off x="2689920" y="636660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7" name="PlaceHolder 7"/>
          <p:cNvSpPr>
            <a:spLocks noGrp="1"/>
          </p:cNvSpPr>
          <p:nvPr>
            <p:ph type="body"/>
          </p:nvPr>
        </p:nvSpPr>
        <p:spPr>
          <a:xfrm>
            <a:off x="4643640" y="636660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736560" y="660240"/>
            <a:ext cx="5778000" cy="13264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736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697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36560" y="6366600"/>
            <a:ext cx="577800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"/>
          <p:cNvGrpSpPr/>
          <p:nvPr/>
        </p:nvGrpSpPr>
        <p:grpSpPr>
          <a:xfrm>
            <a:off x="0" y="0"/>
            <a:ext cx="1598760" cy="9905760"/>
            <a:chOff x="0" y="0"/>
            <a:chExt cx="1598760" cy="9905760"/>
          </a:xfrm>
        </p:grpSpPr>
        <p:sp>
          <p:nvSpPr>
            <p:cNvPr id="15" name="CustomShape 2"/>
            <p:cNvSpPr/>
            <p:nvPr/>
          </p:nvSpPr>
          <p:spPr>
            <a:xfrm>
              <a:off x="0" y="0"/>
              <a:ext cx="804600" cy="7642440"/>
            </a:xfrm>
            <a:custGeom>
              <a:avLst/>
              <a:gdLst/>
              <a:ahLst/>
              <a:cxnLst/>
              <a:rect l="l" t="t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0" y="0"/>
              <a:ext cx="568800" cy="6679440"/>
            </a:xfrm>
            <a:custGeom>
              <a:avLst/>
              <a:gdLst/>
              <a:ahLst/>
              <a:cxnLst/>
              <a:rect l="l" t="t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0" y="8179200"/>
              <a:ext cx="679320" cy="1726200"/>
            </a:xfrm>
            <a:custGeom>
              <a:avLst/>
              <a:gdLst/>
              <a:ahLst/>
              <a:cxnLst/>
              <a:rect l="l" t="t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0" y="7649640"/>
              <a:ext cx="1115280" cy="2256120"/>
            </a:xfrm>
            <a:custGeom>
              <a:avLst/>
              <a:gdLst/>
              <a:ahLst/>
              <a:cxnLst/>
              <a:rect l="l" t="t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0" y="7594560"/>
              <a:ext cx="1598760" cy="2311200"/>
            </a:xfrm>
            <a:custGeom>
              <a:avLst/>
              <a:gdLst/>
              <a:ahLst/>
              <a:cxnLst/>
              <a:rect l="l" t="t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0" y="7738920"/>
              <a:ext cx="1033200" cy="2166480"/>
            </a:xfrm>
            <a:custGeom>
              <a:avLst/>
              <a:gdLst/>
              <a:ahLst/>
              <a:cxnLst/>
              <a:rect l="l" t="t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" name="CustomShape 8"/>
          <p:cNvSpPr/>
          <p:nvPr/>
        </p:nvSpPr>
        <p:spPr>
          <a:xfrm>
            <a:off x="0" y="9575640"/>
            <a:ext cx="843120" cy="329760"/>
          </a:xfrm>
          <a:prstGeom prst="rect">
            <a:avLst/>
          </a:prstGeom>
          <a:gradFill rotWithShape="0">
            <a:gsLst>
              <a:gs pos="0">
                <a:srgbClr val="E0F3FC"/>
              </a:gs>
              <a:gs pos="50000">
                <a:srgbClr val="E0F3FC"/>
              </a:gs>
              <a:gs pos="100000">
                <a:srgbClr val="E0F3FC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title"/>
          </p:nvPr>
        </p:nvSpPr>
        <p:spPr>
          <a:xfrm>
            <a:off x="736560" y="990720"/>
            <a:ext cx="5778000" cy="2531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Corbel"/>
              </a:rPr>
              <a:t>Click to edit Master title style</a:t>
            </a: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04400" cy="4865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14200" indent="-213840">
              <a:lnSpc>
                <a:spcPct val="100000"/>
              </a:lnSpc>
              <a:spcBef>
                <a:spcPts val="269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350" b="0" strike="noStrike" spc="-1">
                <a:solidFill>
                  <a:srgbClr val="000000"/>
                </a:solidFill>
                <a:latin typeface="Corbel"/>
              </a:rPr>
              <a:t>Click to edit Master text styles</a:t>
            </a:r>
          </a:p>
          <a:p>
            <a:pPr marL="557280" lvl="1" indent="-213840">
              <a:lnSpc>
                <a:spcPct val="100000"/>
              </a:lnSpc>
              <a:spcBef>
                <a:spcPts val="241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200" b="0" strike="noStrike" spc="-1">
                <a:solidFill>
                  <a:srgbClr val="000000"/>
                </a:solidFill>
                <a:latin typeface="Corbel"/>
              </a:rPr>
              <a:t>Second level</a:t>
            </a:r>
          </a:p>
          <a:p>
            <a:pPr marL="900000" lvl="2" indent="-213840">
              <a:lnSpc>
                <a:spcPct val="100000"/>
              </a:lnSpc>
              <a:spcBef>
                <a:spcPts val="210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050" b="0" strike="noStrike" spc="-1">
                <a:solidFill>
                  <a:srgbClr val="000000"/>
                </a:solidFill>
                <a:latin typeface="Corbel"/>
              </a:rPr>
              <a:t>Third level</a:t>
            </a:r>
          </a:p>
          <a:p>
            <a:pPr marL="1157400" lvl="3" indent="-128160">
              <a:lnSpc>
                <a:spcPct val="100000"/>
              </a:lnSpc>
              <a:spcBef>
                <a:spcPts val="181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900" b="0" strike="noStrike" spc="-1">
                <a:solidFill>
                  <a:srgbClr val="000000"/>
                </a:solidFill>
                <a:latin typeface="Corbel"/>
              </a:rPr>
              <a:t>Fourth level</a:t>
            </a:r>
          </a:p>
          <a:p>
            <a:pPr marL="1500120" lvl="4" indent="-128160">
              <a:lnSpc>
                <a:spcPct val="100000"/>
              </a:lnSpc>
              <a:spcBef>
                <a:spcPts val="181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900" b="0" strike="noStrike" spc="-1">
                <a:solidFill>
                  <a:srgbClr val="000000"/>
                </a:solidFill>
                <a:latin typeface="Corbel"/>
              </a:rPr>
              <a:t>Fifth level</a:t>
            </a:r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3710160" y="3852360"/>
            <a:ext cx="2804400" cy="48340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14200" indent="-213840">
              <a:lnSpc>
                <a:spcPct val="100000"/>
              </a:lnSpc>
              <a:spcBef>
                <a:spcPts val="269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350" b="0" strike="noStrike" spc="-1">
                <a:solidFill>
                  <a:srgbClr val="000000"/>
                </a:solidFill>
                <a:latin typeface="Corbel"/>
              </a:rPr>
              <a:t>Click to edit Master text styles</a:t>
            </a:r>
          </a:p>
          <a:p>
            <a:pPr marL="557280" lvl="1" indent="-213840">
              <a:lnSpc>
                <a:spcPct val="100000"/>
              </a:lnSpc>
              <a:spcBef>
                <a:spcPts val="241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200" b="0" strike="noStrike" spc="-1">
                <a:solidFill>
                  <a:srgbClr val="000000"/>
                </a:solidFill>
                <a:latin typeface="Corbel"/>
              </a:rPr>
              <a:t>Second level</a:t>
            </a:r>
          </a:p>
          <a:p>
            <a:pPr marL="900000" lvl="2" indent="-213840">
              <a:lnSpc>
                <a:spcPct val="100000"/>
              </a:lnSpc>
              <a:spcBef>
                <a:spcPts val="210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050" b="0" strike="noStrike" spc="-1">
                <a:solidFill>
                  <a:srgbClr val="000000"/>
                </a:solidFill>
                <a:latin typeface="Corbel"/>
              </a:rPr>
              <a:t>Third level</a:t>
            </a:r>
          </a:p>
          <a:p>
            <a:pPr marL="1157400" lvl="3" indent="-128160">
              <a:lnSpc>
                <a:spcPct val="100000"/>
              </a:lnSpc>
              <a:spcBef>
                <a:spcPts val="181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900" b="0" strike="noStrike" spc="-1">
                <a:solidFill>
                  <a:srgbClr val="000000"/>
                </a:solidFill>
                <a:latin typeface="Corbel"/>
              </a:rPr>
              <a:t>Fourth level</a:t>
            </a:r>
          </a:p>
          <a:p>
            <a:pPr marL="1500120" lvl="4" indent="-128160">
              <a:lnSpc>
                <a:spcPct val="100000"/>
              </a:lnSpc>
              <a:spcBef>
                <a:spcPts val="181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900" b="0" strike="noStrike" spc="-1">
                <a:solidFill>
                  <a:srgbClr val="000000"/>
                </a:solidFill>
                <a:latin typeface="Corbel"/>
              </a:rPr>
              <a:t>Fifth level</a:t>
            </a:r>
          </a:p>
        </p:txBody>
      </p:sp>
      <p:sp>
        <p:nvSpPr>
          <p:cNvPr id="11" name="PlaceHolder 12"/>
          <p:cNvSpPr>
            <a:spLocks noGrp="1"/>
          </p:cNvSpPr>
          <p:nvPr>
            <p:ph type="dt"/>
          </p:nvPr>
        </p:nvSpPr>
        <p:spPr>
          <a:xfrm>
            <a:off x="5519160" y="8834400"/>
            <a:ext cx="642600" cy="527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BC78A0A-DAE2-43E1-AC5E-440D0B879955}" type="datetime1">
              <a:rPr lang="en-AU" sz="750" b="0" strike="noStrike" spc="-1">
                <a:solidFill>
                  <a:srgbClr val="000000"/>
                </a:solidFill>
                <a:latin typeface="Corbel"/>
              </a:rPr>
              <a:t>5/07/2025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ftr"/>
          </p:nvPr>
        </p:nvSpPr>
        <p:spPr>
          <a:xfrm>
            <a:off x="1490400" y="8834400"/>
            <a:ext cx="3985560" cy="527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750" b="0" strike="noStrike" spc="-1">
                <a:solidFill>
                  <a:srgbClr val="000000"/>
                </a:solidFill>
                <a:latin typeface="Corbel"/>
              </a:rPr>
              <a:t>บริษัท โอเอวัน จำกัด 300/57  ถนนประดิษฐ์มนูญธรรม  แขวงวังทองหลาง  เขตวังทองหลาง  กรุงเทพมหานคร  10310 </a:t>
            </a:r>
            <a:endParaRPr lang="en-AU" sz="750" b="0" strike="noStrike" spc="-1">
              <a:latin typeface="Times New Roman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sldNum"/>
          </p:nvPr>
        </p:nvSpPr>
        <p:spPr>
          <a:xfrm>
            <a:off x="6204960" y="8834400"/>
            <a:ext cx="309600" cy="527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522DC40-01AB-403F-8B74-B4A826494A2D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‹#›</a:t>
            </a:fld>
            <a:endParaRPr lang="en-AU" sz="75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"/>
          <p:cNvGrpSpPr/>
          <p:nvPr/>
        </p:nvGrpSpPr>
        <p:grpSpPr>
          <a:xfrm>
            <a:off x="0" y="0"/>
            <a:ext cx="1598760" cy="9905760"/>
            <a:chOff x="0" y="0"/>
            <a:chExt cx="1598760" cy="9905760"/>
          </a:xfrm>
        </p:grpSpPr>
        <p:sp>
          <p:nvSpPr>
            <p:cNvPr id="51" name="CustomShape 2"/>
            <p:cNvSpPr/>
            <p:nvPr/>
          </p:nvSpPr>
          <p:spPr>
            <a:xfrm>
              <a:off x="0" y="0"/>
              <a:ext cx="804600" cy="7642440"/>
            </a:xfrm>
            <a:custGeom>
              <a:avLst/>
              <a:gdLst/>
              <a:ahLst/>
              <a:cxnLst/>
              <a:rect l="l" t="t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3"/>
            <p:cNvSpPr/>
            <p:nvPr/>
          </p:nvSpPr>
          <p:spPr>
            <a:xfrm>
              <a:off x="0" y="0"/>
              <a:ext cx="568800" cy="6679440"/>
            </a:xfrm>
            <a:custGeom>
              <a:avLst/>
              <a:gdLst/>
              <a:ahLst/>
              <a:cxnLst/>
              <a:rect l="l" t="t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4"/>
            <p:cNvSpPr/>
            <p:nvPr/>
          </p:nvSpPr>
          <p:spPr>
            <a:xfrm>
              <a:off x="0" y="8179200"/>
              <a:ext cx="679320" cy="1726200"/>
            </a:xfrm>
            <a:custGeom>
              <a:avLst/>
              <a:gdLst/>
              <a:ahLst/>
              <a:cxnLst/>
              <a:rect l="l" t="t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5"/>
            <p:cNvSpPr/>
            <p:nvPr/>
          </p:nvSpPr>
          <p:spPr>
            <a:xfrm>
              <a:off x="0" y="7649640"/>
              <a:ext cx="1115280" cy="2256120"/>
            </a:xfrm>
            <a:custGeom>
              <a:avLst/>
              <a:gdLst/>
              <a:ahLst/>
              <a:cxnLst/>
              <a:rect l="l" t="t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6"/>
            <p:cNvSpPr/>
            <p:nvPr/>
          </p:nvSpPr>
          <p:spPr>
            <a:xfrm>
              <a:off x="0" y="7594560"/>
              <a:ext cx="1598760" cy="2311200"/>
            </a:xfrm>
            <a:custGeom>
              <a:avLst/>
              <a:gdLst/>
              <a:ahLst/>
              <a:cxnLst/>
              <a:rect l="l" t="t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7"/>
            <p:cNvSpPr/>
            <p:nvPr/>
          </p:nvSpPr>
          <p:spPr>
            <a:xfrm>
              <a:off x="0" y="7738920"/>
              <a:ext cx="1033200" cy="2166480"/>
            </a:xfrm>
            <a:custGeom>
              <a:avLst/>
              <a:gdLst/>
              <a:ahLst/>
              <a:cxnLst/>
              <a:rect l="l" t="t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" name="CustomShape 8"/>
          <p:cNvSpPr/>
          <p:nvPr/>
        </p:nvSpPr>
        <p:spPr>
          <a:xfrm>
            <a:off x="0" y="9575640"/>
            <a:ext cx="843120" cy="329760"/>
          </a:xfrm>
          <a:prstGeom prst="rect">
            <a:avLst/>
          </a:prstGeom>
          <a:gradFill rotWithShape="0">
            <a:gsLst>
              <a:gs pos="0">
                <a:srgbClr val="E0F3FC"/>
              </a:gs>
              <a:gs pos="50000">
                <a:srgbClr val="E0F3FC"/>
              </a:gs>
              <a:gs pos="100000">
                <a:srgbClr val="E0F3FC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PlaceHolder 9"/>
          <p:cNvSpPr>
            <a:spLocks noGrp="1"/>
          </p:cNvSpPr>
          <p:nvPr>
            <p:ph type="dt"/>
          </p:nvPr>
        </p:nvSpPr>
        <p:spPr>
          <a:xfrm>
            <a:off x="5519160" y="8834400"/>
            <a:ext cx="642600" cy="527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640410E-5358-4076-9580-4945EC6A10CA}" type="datetime1">
              <a:rPr lang="en-AU" sz="750" b="0" strike="noStrike" spc="-1">
                <a:solidFill>
                  <a:srgbClr val="000000"/>
                </a:solidFill>
                <a:latin typeface="Corbel"/>
              </a:rPr>
              <a:t>5/07/2025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59" name="PlaceHolder 10"/>
          <p:cNvSpPr>
            <a:spLocks noGrp="1"/>
          </p:cNvSpPr>
          <p:nvPr>
            <p:ph type="ftr"/>
          </p:nvPr>
        </p:nvSpPr>
        <p:spPr>
          <a:xfrm>
            <a:off x="1490400" y="8834400"/>
            <a:ext cx="3985560" cy="527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750" b="0" strike="noStrike" spc="-1">
                <a:solidFill>
                  <a:srgbClr val="000000"/>
                </a:solidFill>
                <a:latin typeface="Corbel"/>
              </a:rPr>
              <a:t>บริษัท โอเอวัน จำกัด 300/57  ถนนประดิษฐ์มนูญธรรม  แขวงวังทองหลาง  เขตวังทองหลาง  กรุงเทพมหานคร  10310 </a:t>
            </a:r>
            <a:endParaRPr lang="en-AU" sz="750" b="0" strike="noStrike" spc="-1">
              <a:latin typeface="Times New Roman"/>
            </a:endParaRPr>
          </a:p>
        </p:txBody>
      </p:sp>
      <p:sp>
        <p:nvSpPr>
          <p:cNvPr id="60" name="PlaceHolder 11"/>
          <p:cNvSpPr>
            <a:spLocks noGrp="1"/>
          </p:cNvSpPr>
          <p:nvPr>
            <p:ph type="sldNum"/>
          </p:nvPr>
        </p:nvSpPr>
        <p:spPr>
          <a:xfrm>
            <a:off x="6204960" y="8834400"/>
            <a:ext cx="309600" cy="527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8927848-3E29-4616-A7B9-1B22C865274F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‹#›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61" name="PlaceHolder 12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62" name="PlaceHolder 13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5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05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1"/>
          <p:cNvGrpSpPr/>
          <p:nvPr/>
        </p:nvGrpSpPr>
        <p:grpSpPr>
          <a:xfrm>
            <a:off x="0" y="0"/>
            <a:ext cx="1598760" cy="9905760"/>
            <a:chOff x="0" y="0"/>
            <a:chExt cx="1598760" cy="9905760"/>
          </a:xfrm>
        </p:grpSpPr>
        <p:sp>
          <p:nvSpPr>
            <p:cNvPr id="100" name="CustomShape 2"/>
            <p:cNvSpPr/>
            <p:nvPr/>
          </p:nvSpPr>
          <p:spPr>
            <a:xfrm>
              <a:off x="0" y="0"/>
              <a:ext cx="804600" cy="7642440"/>
            </a:xfrm>
            <a:custGeom>
              <a:avLst/>
              <a:gdLst/>
              <a:ahLst/>
              <a:cxnLst/>
              <a:rect l="l" t="t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3"/>
            <p:cNvSpPr/>
            <p:nvPr/>
          </p:nvSpPr>
          <p:spPr>
            <a:xfrm>
              <a:off x="0" y="0"/>
              <a:ext cx="568800" cy="6679440"/>
            </a:xfrm>
            <a:custGeom>
              <a:avLst/>
              <a:gdLst/>
              <a:ahLst/>
              <a:cxnLst/>
              <a:rect l="l" t="t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4"/>
            <p:cNvSpPr/>
            <p:nvPr/>
          </p:nvSpPr>
          <p:spPr>
            <a:xfrm>
              <a:off x="0" y="8179200"/>
              <a:ext cx="679320" cy="1726200"/>
            </a:xfrm>
            <a:custGeom>
              <a:avLst/>
              <a:gdLst/>
              <a:ahLst/>
              <a:cxnLst/>
              <a:rect l="l" t="t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CustomShape 5"/>
            <p:cNvSpPr/>
            <p:nvPr/>
          </p:nvSpPr>
          <p:spPr>
            <a:xfrm>
              <a:off x="0" y="7649640"/>
              <a:ext cx="1115280" cy="2256120"/>
            </a:xfrm>
            <a:custGeom>
              <a:avLst/>
              <a:gdLst/>
              <a:ahLst/>
              <a:cxnLst/>
              <a:rect l="l" t="t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6"/>
            <p:cNvSpPr/>
            <p:nvPr/>
          </p:nvSpPr>
          <p:spPr>
            <a:xfrm>
              <a:off x="0" y="7594560"/>
              <a:ext cx="1598760" cy="2311200"/>
            </a:xfrm>
            <a:custGeom>
              <a:avLst/>
              <a:gdLst/>
              <a:ahLst/>
              <a:cxnLst/>
              <a:rect l="l" t="t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7"/>
            <p:cNvSpPr/>
            <p:nvPr/>
          </p:nvSpPr>
          <p:spPr>
            <a:xfrm>
              <a:off x="0" y="7738920"/>
              <a:ext cx="1033200" cy="2166480"/>
            </a:xfrm>
            <a:custGeom>
              <a:avLst/>
              <a:gdLst/>
              <a:ahLst/>
              <a:cxnLst/>
              <a:rect l="l" t="t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6" name="CustomShape 8"/>
          <p:cNvSpPr/>
          <p:nvPr/>
        </p:nvSpPr>
        <p:spPr>
          <a:xfrm>
            <a:off x="0" y="9575640"/>
            <a:ext cx="843120" cy="329760"/>
          </a:xfrm>
          <a:prstGeom prst="rect">
            <a:avLst/>
          </a:prstGeom>
          <a:gradFill rotWithShape="0">
            <a:gsLst>
              <a:gs pos="0">
                <a:srgbClr val="E0F3FC"/>
              </a:gs>
              <a:gs pos="50000">
                <a:srgbClr val="E0F3FC"/>
              </a:gs>
              <a:gs pos="100000">
                <a:srgbClr val="E0F3FC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PlaceHolder 9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Corbel"/>
              </a:rPr>
              <a:t>Click to edit Master title style</a:t>
            </a:r>
          </a:p>
        </p:txBody>
      </p:sp>
      <p:sp>
        <p:nvSpPr>
          <p:cNvPr id="108" name="PlaceHolder 10"/>
          <p:cNvSpPr>
            <a:spLocks noGrp="1"/>
          </p:cNvSpPr>
          <p:nvPr>
            <p:ph type="body"/>
          </p:nvPr>
        </p:nvSpPr>
        <p:spPr>
          <a:xfrm>
            <a:off x="736560" y="3852360"/>
            <a:ext cx="5778000" cy="4813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14200" indent="-213840">
              <a:lnSpc>
                <a:spcPct val="100000"/>
              </a:lnSpc>
              <a:spcBef>
                <a:spcPts val="360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orbel"/>
              </a:rPr>
              <a:t>Click to edit Master text styles</a:t>
            </a:r>
          </a:p>
          <a:p>
            <a:pPr marL="557280" lvl="1" indent="-213840">
              <a:lnSpc>
                <a:spcPct val="100000"/>
              </a:lnSpc>
              <a:spcBef>
                <a:spcPts val="300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500" b="0" strike="noStrike" spc="-1">
                <a:solidFill>
                  <a:srgbClr val="000000"/>
                </a:solidFill>
                <a:latin typeface="Corbel"/>
              </a:rPr>
              <a:t>Second level</a:t>
            </a:r>
          </a:p>
          <a:p>
            <a:pPr marL="900000" lvl="2" indent="-213840">
              <a:lnSpc>
                <a:spcPct val="100000"/>
              </a:lnSpc>
              <a:spcBef>
                <a:spcPts val="269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350" b="0" strike="noStrike" spc="-1">
                <a:solidFill>
                  <a:srgbClr val="000000"/>
                </a:solidFill>
                <a:latin typeface="Corbel"/>
              </a:rPr>
              <a:t>Third level</a:t>
            </a:r>
          </a:p>
          <a:p>
            <a:pPr marL="1157400" lvl="3" indent="-128160">
              <a:lnSpc>
                <a:spcPct val="100000"/>
              </a:lnSpc>
              <a:spcBef>
                <a:spcPts val="241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200" b="0" strike="noStrike" spc="-1">
                <a:solidFill>
                  <a:srgbClr val="000000"/>
                </a:solidFill>
                <a:latin typeface="Corbel"/>
              </a:rPr>
              <a:t>Fourth level</a:t>
            </a:r>
          </a:p>
          <a:p>
            <a:pPr marL="1500120" lvl="4" indent="-128160">
              <a:lnSpc>
                <a:spcPct val="100000"/>
              </a:lnSpc>
              <a:spcBef>
                <a:spcPts val="210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050" b="0" strike="noStrike" spc="-1">
                <a:solidFill>
                  <a:srgbClr val="000000"/>
                </a:solidFill>
                <a:latin typeface="Corbel"/>
              </a:rPr>
              <a:t>Fifth level</a:t>
            </a:r>
          </a:p>
        </p:txBody>
      </p:sp>
      <p:sp>
        <p:nvSpPr>
          <p:cNvPr id="109" name="PlaceHolder 11"/>
          <p:cNvSpPr>
            <a:spLocks noGrp="1"/>
          </p:cNvSpPr>
          <p:nvPr>
            <p:ph type="dt"/>
          </p:nvPr>
        </p:nvSpPr>
        <p:spPr>
          <a:xfrm>
            <a:off x="5508360" y="8822880"/>
            <a:ext cx="642600" cy="527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20D3BD9-D1E5-468D-896E-E9FE868807AC}" type="datetime1">
              <a:rPr lang="en-AU" sz="750" b="0" strike="noStrike" spc="-1">
                <a:solidFill>
                  <a:srgbClr val="000000"/>
                </a:solidFill>
                <a:latin typeface="Corbel"/>
              </a:rPr>
              <a:t>5/07/2025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110" name="PlaceHolder 12"/>
          <p:cNvSpPr>
            <a:spLocks noGrp="1"/>
          </p:cNvSpPr>
          <p:nvPr>
            <p:ph type="ftr"/>
          </p:nvPr>
        </p:nvSpPr>
        <p:spPr>
          <a:xfrm>
            <a:off x="1479600" y="8822880"/>
            <a:ext cx="3985560" cy="527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750" b="0" strike="noStrike" spc="-1">
                <a:solidFill>
                  <a:srgbClr val="000000"/>
                </a:solidFill>
                <a:latin typeface="Corbel"/>
              </a:rPr>
              <a:t>บริษัท โอเอวัน จำกัด 300/57  ถนนประดิษฐ์มนูญธรรม  แขวงวังทองหลาง  เขตวังทองหลาง  กรุงเทพมหานคร  10310 </a:t>
            </a:r>
            <a:endParaRPr lang="en-AU" sz="750" b="0" strike="noStrike" spc="-1">
              <a:latin typeface="Times New Roman"/>
            </a:endParaRPr>
          </a:p>
        </p:txBody>
      </p:sp>
      <p:sp>
        <p:nvSpPr>
          <p:cNvPr id="111" name="PlaceHolder 13"/>
          <p:cNvSpPr>
            <a:spLocks noGrp="1"/>
          </p:cNvSpPr>
          <p:nvPr>
            <p:ph type="sldNum"/>
          </p:nvPr>
        </p:nvSpPr>
        <p:spPr>
          <a:xfrm>
            <a:off x="6194160" y="8822880"/>
            <a:ext cx="320400" cy="527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5185E73-027E-4CFD-85AD-807F8C443BD8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‹#›</a:t>
            </a:fld>
            <a:endParaRPr lang="en-AU" sz="75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564480" y="2656080"/>
            <a:ext cx="5728680" cy="80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51"/>
              </a:spcAft>
            </a:pPr>
            <a:r>
              <a:rPr lang="en-US" sz="2000" b="0" strike="noStrike" spc="-1">
                <a:solidFill>
                  <a:srgbClr val="0070C0"/>
                </a:solidFill>
                <a:latin typeface="Prompt"/>
                <a:cs typeface="Prompt"/>
              </a:rPr>
              <a:t>รูปแบบ PPA </a:t>
            </a:r>
            <a:endParaRPr lang="en-US" sz="2000" b="0" strike="noStrike" spc="-1">
              <a:solidFill>
                <a:srgbClr val="000000"/>
              </a:solidFill>
              <a:latin typeface="Corbe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51"/>
              </a:spcAft>
            </a:pPr>
            <a:r>
              <a:rPr lang="en-US" sz="2000" b="0" strike="noStrike" spc="-1">
                <a:solidFill>
                  <a:srgbClr val="0070C0"/>
                </a:solidFill>
                <a:latin typeface="Prompt"/>
                <a:cs typeface="Prompt"/>
              </a:rPr>
              <a:t>(Power Purchase Agreement) </a:t>
            </a:r>
            <a:endParaRPr lang="en-US" sz="20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6" name="TextShape 3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A8FCDDF-20C0-415F-9E3F-94D58AF4F88F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1</a:t>
            </a:fld>
            <a:endParaRPr lang="en-AU" sz="750" b="0" strike="noStrike" spc="-1" dirty="0">
              <a:latin typeface="Times New Roman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482760" y="1102320"/>
            <a:ext cx="6299640" cy="145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560" rIns="51480" bIns="25560">
            <a:spAutoFit/>
          </a:bodyPr>
          <a:lstStyle/>
          <a:p>
            <a:pPr algn="ctr">
              <a:lnSpc>
                <a:spcPct val="100000"/>
              </a:lnSpc>
            </a:pPr>
            <a:endParaRPr lang="en-A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AU" sz="2400" b="0" strike="noStrike" spc="-1">
                <a:solidFill>
                  <a:srgbClr val="7E28CD"/>
                </a:solidFill>
                <a:latin typeface="Prompt"/>
                <a:cs typeface="Prompt"/>
              </a:rPr>
              <a:t>โครงการติดตั้งโซลาเซลล์ (Solar Rooftop)</a:t>
            </a:r>
            <a:br/>
            <a:r>
              <a:rPr lang="en-AU" sz="2400" b="0" strike="noStrike" spc="-1">
                <a:solidFill>
                  <a:srgbClr val="7E28CD"/>
                </a:solidFill>
                <a:latin typeface="Prompt"/>
                <a:cs typeface="Prompt"/>
              </a:rPr>
              <a:t> แบบออนกริด (On Grid) ให้กับโรงเรียน</a:t>
            </a:r>
            <a:br/>
            <a:r>
              <a:rPr lang="en-AU" sz="2400" b="0" strike="noStrike" spc="-1">
                <a:solidFill>
                  <a:srgbClr val="7E28CD"/>
                </a:solidFill>
                <a:latin typeface="Prompt"/>
                <a:cs typeface="Prompt"/>
              </a:rPr>
              <a:t>สังกัดกรุงเทพมหานคร</a:t>
            </a:r>
            <a:endParaRPr lang="en-AU" sz="2400" b="0" strike="noStrike" spc="-1">
              <a:latin typeface="Arial"/>
            </a:endParaRPr>
          </a:p>
        </p:txBody>
      </p:sp>
      <p:pic>
        <p:nvPicPr>
          <p:cNvPr id="159" name="รูปภาพ 13"/>
          <p:cNvPicPr/>
          <p:nvPr/>
        </p:nvPicPr>
        <p:blipFill>
          <a:blip r:embed="rId2"/>
          <a:stretch/>
        </p:blipFill>
        <p:spPr>
          <a:xfrm>
            <a:off x="1230840" y="3460680"/>
            <a:ext cx="4803840" cy="4105080"/>
          </a:xfrm>
          <a:prstGeom prst="rect">
            <a:avLst/>
          </a:prstGeom>
          <a:ln>
            <a:noFill/>
          </a:ln>
        </p:spPr>
      </p:pic>
      <p:pic>
        <p:nvPicPr>
          <p:cNvPr id="160" name="รูปภาพ 17"/>
          <p:cNvPicPr/>
          <p:nvPr/>
        </p:nvPicPr>
        <p:blipFill>
          <a:blip r:embed="rId3"/>
          <a:stretch/>
        </p:blipFill>
        <p:spPr>
          <a:xfrm>
            <a:off x="3255480" y="532080"/>
            <a:ext cx="825120" cy="825120"/>
          </a:xfrm>
          <a:prstGeom prst="rect">
            <a:avLst/>
          </a:prstGeom>
          <a:ln>
            <a:noFill/>
          </a:ln>
        </p:spPr>
      </p:pic>
      <p:sp>
        <p:nvSpPr>
          <p:cNvPr id="161" name="CustomShape 6"/>
          <p:cNvSpPr/>
          <p:nvPr/>
        </p:nvSpPr>
        <p:spPr>
          <a:xfrm>
            <a:off x="5154982" y="8688991"/>
            <a:ext cx="1303920" cy="244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AU" sz="1000" b="1" strike="noStrike" spc="-1" dirty="0" err="1">
                <a:solidFill>
                  <a:srgbClr val="128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1000" b="1" strike="noStrike" spc="-1" dirty="0">
                <a:solidFill>
                  <a:srgbClr val="128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1000" b="1" strike="noStrike" spc="-1" dirty="0" err="1">
                <a:solidFill>
                  <a:srgbClr val="128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1000" b="1" strike="noStrike" spc="-1" dirty="0">
                <a:solidFill>
                  <a:srgbClr val="128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1000" b="1" strike="noStrike" spc="-1" dirty="0" err="1">
                <a:solidFill>
                  <a:srgbClr val="128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endParaRPr lang="en-AU" sz="1000" b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" name="TextShape 6">
            <a:extLst>
              <a:ext uri="{FF2B5EF4-FFF2-40B4-BE49-F238E27FC236}">
                <a16:creationId xmlns:a16="http://schemas.microsoft.com/office/drawing/2014/main" id="{0DF05FE6-D3BF-C2AB-E511-E9954FEC4885}"/>
              </a:ext>
            </a:extLst>
          </p:cNvPr>
          <p:cNvSpPr txBox="1"/>
          <p:nvPr/>
        </p:nvSpPr>
        <p:spPr>
          <a:xfrm>
            <a:off x="1021320" y="884688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968DC25-564B-38A2-196A-34CAA1672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405" y="2142302"/>
            <a:ext cx="5341349" cy="7120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6" name="รูปภาพ 13"/>
          <p:cNvPicPr/>
          <p:nvPr/>
        </p:nvPicPr>
        <p:blipFill>
          <a:blip r:embed="rId4"/>
          <a:stretch/>
        </p:blipFill>
        <p:spPr>
          <a:xfrm>
            <a:off x="3295080" y="34380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237" name="TextShape 1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64C9582-08B1-4D1E-A0BA-947FEDE538D8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10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238" name="CustomShape 2"/>
          <p:cNvSpPr/>
          <p:nvPr/>
        </p:nvSpPr>
        <p:spPr>
          <a:xfrm rot="5400000">
            <a:off x="1029600" y="1121760"/>
            <a:ext cx="797040" cy="693360"/>
          </a:xfrm>
          <a:prstGeom prst="hexagon">
            <a:avLst>
              <a:gd name="adj" fmla="val 25000"/>
              <a:gd name="vf" fmla="val 115470"/>
            </a:avLst>
          </a:prstGeom>
          <a:gradFill rotWithShape="0">
            <a:gsLst>
              <a:gs pos="0">
                <a:srgbClr val="BED858"/>
              </a:gs>
              <a:gs pos="100000">
                <a:srgbClr val="A5C033"/>
              </a:gs>
            </a:gsLst>
            <a:path path="circle"/>
          </a:gradFill>
          <a:ln>
            <a:noFill/>
          </a:ln>
          <a:effectLst>
            <a:reflection blurRad="12700" stA="26000" endPos="32000" dist="12700" dir="5400000" sy="-100000" rotWithShape="0"/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3928095"/>
              <a:satOff val="-369"/>
              <a:lumOff val="470"/>
              <a:alphaOff val="0"/>
            </a:schemeClr>
          </a:fillRef>
          <a:effectRef idx="2">
            <a:schemeClr val="accent4">
              <a:hueOff val="3928095"/>
              <a:satOff val="-369"/>
              <a:lumOff val="470"/>
              <a:alphaOff val="0"/>
            </a:schemeClr>
          </a:effectRef>
          <a:fontRef idx="minor"/>
        </p:style>
      </p:sp>
      <p:sp>
        <p:nvSpPr>
          <p:cNvPr id="239" name="CustomShape 3"/>
          <p:cNvSpPr/>
          <p:nvPr/>
        </p:nvSpPr>
        <p:spPr>
          <a:xfrm>
            <a:off x="2001240" y="1038240"/>
            <a:ext cx="3691894" cy="13031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70000"/>
              </a:lnSpc>
            </a:pPr>
            <a:r>
              <a:rPr lang="en-AU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Step 1  </a:t>
            </a: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โทรนัดโรงเรียนเพื่อเข</a:t>
            </a:r>
            <a:r>
              <a:rPr lang="th-TH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้</a:t>
            </a: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าสำรวจความต้องการ</a:t>
            </a:r>
            <a:br>
              <a:rPr lang="th-TH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</a:b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ใช้ไฟฟ้าจากโซลา</a:t>
            </a:r>
            <a:r>
              <a:rPr lang="th-TH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ร์</a:t>
            </a: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เซลล์</a:t>
            </a:r>
            <a:r>
              <a:rPr lang="en-AU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โรงเรียนกรอกข้อมูลแบบตอบรับการเข้าร่วมโครงการ</a:t>
            </a:r>
            <a:br>
              <a:rPr dirty="0"/>
            </a:br>
            <a:endParaRPr lang="en-AU" sz="1200" b="0" strike="noStrike" spc="-1" dirty="0">
              <a:latin typeface="Arial"/>
            </a:endParaRPr>
          </a:p>
        </p:txBody>
      </p:sp>
      <p:sp>
        <p:nvSpPr>
          <p:cNvPr id="240" name="Line 4"/>
          <p:cNvSpPr/>
          <p:nvPr/>
        </p:nvSpPr>
        <p:spPr>
          <a:xfrm>
            <a:off x="1080720" y="211248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5"/>
          <p:cNvSpPr/>
          <p:nvPr/>
        </p:nvSpPr>
        <p:spPr>
          <a:xfrm>
            <a:off x="1561680" y="8038635"/>
            <a:ext cx="4249440" cy="5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2720">
              <a:lnSpc>
                <a:spcPct val="150000"/>
              </a:lnSpc>
            </a:pPr>
            <a:r>
              <a:rPr lang="en-AU" sz="18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รวมรวมส่ง</a:t>
            </a:r>
            <a:r>
              <a:rPr lang="en-AU" sz="18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en-AU" sz="18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เรียบร้อย</a:t>
            </a:r>
            <a:r>
              <a:rPr lang="en-AU" sz="18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26 </a:t>
            </a:r>
            <a:r>
              <a:rPr lang="en-AU" sz="18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มิถุนายน</a:t>
            </a:r>
            <a:r>
              <a:rPr lang="en-AU" sz="18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2568</a:t>
            </a:r>
            <a:endParaRPr lang="en-AU" sz="1800" b="0" strike="noStrike" spc="-1" dirty="0">
              <a:latin typeface="Arial"/>
            </a:endParaRPr>
          </a:p>
        </p:txBody>
      </p:sp>
      <p:sp>
        <p:nvSpPr>
          <p:cNvPr id="2" name="TextShape 6">
            <a:extLst>
              <a:ext uri="{FF2B5EF4-FFF2-40B4-BE49-F238E27FC236}">
                <a16:creationId xmlns:a16="http://schemas.microsoft.com/office/drawing/2014/main" id="{2AF31C8F-8267-4D31-27C2-CD9EFC6AB415}"/>
              </a:ext>
            </a:extLst>
          </p:cNvPr>
          <p:cNvSpPr txBox="1"/>
          <p:nvPr/>
        </p:nvSpPr>
        <p:spPr>
          <a:xfrm>
            <a:off x="1021320" y="884688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รูปภาพ 13"/>
          <p:cNvPicPr/>
          <p:nvPr/>
        </p:nvPicPr>
        <p:blipFill>
          <a:blip r:embed="rId2"/>
          <a:stretch/>
        </p:blipFill>
        <p:spPr>
          <a:xfrm>
            <a:off x="3398760" y="26424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243" name="TextShape 1"/>
          <p:cNvSpPr txBox="1"/>
          <p:nvPr/>
        </p:nvSpPr>
        <p:spPr>
          <a:xfrm>
            <a:off x="2159280" y="1190520"/>
            <a:ext cx="4147560" cy="665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Step 2 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โรงเรียนที่เข้าร่วมโครงการ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ให้บิลค่าไฟฟ้า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/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เอกสาร</a:t>
            </a:r>
            <a:br>
              <a:rPr dirty="0"/>
            </a:b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ค่าไฟฟ้า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และแผนผังโรงเรียน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(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ทีมวิศวกรสำรวจ</a:t>
            </a:r>
            <a:r>
              <a:rPr lang="th-TH" sz="1200" spc="-1" dirty="0">
                <a:solidFill>
                  <a:srgbClr val="0070C0"/>
                </a:solidFill>
                <a:latin typeface="Prompt"/>
                <a:cs typeface="Prompt"/>
              </a:rPr>
              <a:t>ขั้นต้น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ถ่ายรูปอาคาร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)</a:t>
            </a:r>
            <a:endParaRPr lang="en-US" sz="1200" b="0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6A6692F-E633-4322-9A5B-ED7E98B68E63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11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245" name="CustomShape 3"/>
          <p:cNvSpPr/>
          <p:nvPr/>
        </p:nvSpPr>
        <p:spPr>
          <a:xfrm rot="5400000">
            <a:off x="1029240" y="1074600"/>
            <a:ext cx="1030680" cy="896760"/>
          </a:xfrm>
          <a:prstGeom prst="hexagon">
            <a:avLst>
              <a:gd name="adj" fmla="val 25000"/>
              <a:gd name="vf" fmla="val 115470"/>
            </a:avLst>
          </a:prstGeom>
          <a:gradFill rotWithShape="0">
            <a:gsLst>
              <a:gs pos="0">
                <a:srgbClr val="D86056"/>
              </a:gs>
              <a:gs pos="100000">
                <a:srgbClr val="BF4033"/>
              </a:gs>
            </a:gsLst>
            <a:path path="circle"/>
          </a:gradFill>
          <a:ln>
            <a:noFill/>
          </a:ln>
          <a:effectLst>
            <a:reflection blurRad="12700" stA="26000" endPos="32000" dist="12700" dir="5400000" sy="-100000" rotWithShape="0"/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6" name="Line 4"/>
          <p:cNvSpPr/>
          <p:nvPr/>
        </p:nvSpPr>
        <p:spPr>
          <a:xfrm>
            <a:off x="1095840" y="2207880"/>
            <a:ext cx="521100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5"/>
          <p:cNvSpPr/>
          <p:nvPr/>
        </p:nvSpPr>
        <p:spPr>
          <a:xfrm>
            <a:off x="1561680" y="8023367"/>
            <a:ext cx="4249440" cy="5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2720">
              <a:lnSpc>
                <a:spcPct val="150000"/>
              </a:lnSpc>
            </a:pPr>
            <a:r>
              <a:rPr lang="en-AU" sz="18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รวมรวมส่ง</a:t>
            </a:r>
            <a:r>
              <a:rPr lang="en-AU" sz="18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en-AU" sz="18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เรียบร้อย</a:t>
            </a:r>
            <a:r>
              <a:rPr lang="en-AU" sz="18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26 </a:t>
            </a:r>
            <a:r>
              <a:rPr lang="en-AU" sz="18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มิถุนายน</a:t>
            </a:r>
            <a:r>
              <a:rPr lang="en-AU" sz="18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2568</a:t>
            </a:r>
            <a:endParaRPr lang="en-AU" sz="1800" b="0" strike="noStrike" spc="-1" dirty="0">
              <a:latin typeface="Arial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B360C42-B2AF-82C6-1B1F-D1EC71639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88" y="2997179"/>
            <a:ext cx="5710180" cy="4283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Shape 6">
            <a:extLst>
              <a:ext uri="{FF2B5EF4-FFF2-40B4-BE49-F238E27FC236}">
                <a16:creationId xmlns:a16="http://schemas.microsoft.com/office/drawing/2014/main" id="{B17C49D1-CBFF-4134-5918-559C27F09537}"/>
              </a:ext>
            </a:extLst>
          </p:cNvPr>
          <p:cNvSpPr txBox="1"/>
          <p:nvPr/>
        </p:nvSpPr>
        <p:spPr>
          <a:xfrm>
            <a:off x="1021320" y="884688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รูปภาพ 13"/>
          <p:cNvPicPr/>
          <p:nvPr/>
        </p:nvPicPr>
        <p:blipFill>
          <a:blip r:embed="rId2"/>
          <a:stretch/>
        </p:blipFill>
        <p:spPr>
          <a:xfrm>
            <a:off x="3398760" y="26424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249" name="TextShape 1"/>
          <p:cNvSpPr txBox="1"/>
          <p:nvPr/>
        </p:nvSpPr>
        <p:spPr>
          <a:xfrm>
            <a:off x="1888958" y="818640"/>
            <a:ext cx="4863922" cy="1691477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7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Step 3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รวบรวมเอกสารสำรวจส่งให้ฝ่ายโยธา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สำนักงานศึกษา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กรุงเทพมหานคร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พิจารณเซ็นต์สัญญา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PPA</a:t>
            </a:r>
            <a:br>
              <a:rPr dirty="0"/>
            </a:b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	3.1.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แผน</a:t>
            </a:r>
            <a:r>
              <a:rPr lang="th-TH" sz="1200" spc="-1" dirty="0">
                <a:solidFill>
                  <a:srgbClr val="0070C0"/>
                </a:solidFill>
                <a:latin typeface="Prompt"/>
                <a:cs typeface="Prompt"/>
              </a:rPr>
              <a:t>ประเมิน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การติดตั้ง</a:t>
            </a:r>
            <a:r>
              <a:rPr lang="th-TH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โซลา</a:t>
            </a:r>
            <a:r>
              <a:rPr lang="th-TH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ร์</a:t>
            </a:r>
            <a:r>
              <a:rPr lang="th-TH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เซลล์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ให้กับโรงเรียนนำร่อง</a:t>
            </a:r>
            <a:br>
              <a:rPr dirty="0"/>
            </a:b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	3.2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รายชื่อโรงเรียนที่</a:t>
            </a:r>
            <a:r>
              <a:rPr lang="th-TH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พร้อมติดตั้ง</a:t>
            </a:r>
            <a:r>
              <a:rPr lang="th-TH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เฟส</a:t>
            </a:r>
            <a:r>
              <a:rPr lang="th-TH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ที่ 1</a:t>
            </a:r>
          </a:p>
          <a:p>
            <a:pPr>
              <a:lnSpc>
                <a:spcPct val="170000"/>
              </a:lnSpc>
            </a:pPr>
            <a:r>
              <a:rPr lang="th-TH" sz="1200" spc="-1" dirty="0">
                <a:solidFill>
                  <a:srgbClr val="0070C0"/>
                </a:solidFill>
                <a:latin typeface="Prompt"/>
                <a:cs typeface="Prompt"/>
              </a:rPr>
              <a:t>	3.3 สัญญา </a:t>
            </a:r>
            <a:r>
              <a:rPr lang="en-US" sz="1200" spc="-1" dirty="0">
                <a:solidFill>
                  <a:srgbClr val="0070C0"/>
                </a:solidFill>
                <a:latin typeface="Prompt"/>
                <a:cs typeface="Prompt"/>
              </a:rPr>
              <a:t>PPA</a:t>
            </a:r>
            <a:endParaRPr lang="en-US" sz="1200" b="0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21B7830-9422-461C-B6F4-CCEF61CEE0DF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12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251" name="Line 3"/>
          <p:cNvSpPr/>
          <p:nvPr/>
        </p:nvSpPr>
        <p:spPr>
          <a:xfrm>
            <a:off x="1095840" y="2405880"/>
            <a:ext cx="521100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804548778"/>
              </p:ext>
            </p:extLst>
          </p:nvPr>
        </p:nvGraphicFramePr>
        <p:xfrm>
          <a:off x="1041480" y="1077840"/>
          <a:ext cx="951480" cy="109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2" name="Table 4"/>
          <p:cNvGraphicFramePr/>
          <p:nvPr>
            <p:extLst>
              <p:ext uri="{D42A27DB-BD31-4B8C-83A1-F6EECF244321}">
                <p14:modId xmlns:p14="http://schemas.microsoft.com/office/powerpoint/2010/main" val="2123473895"/>
              </p:ext>
            </p:extLst>
          </p:nvPr>
        </p:nvGraphicFramePr>
        <p:xfrm>
          <a:off x="478118" y="3177720"/>
          <a:ext cx="6192322" cy="2453640"/>
        </p:xfrm>
        <a:graphic>
          <a:graphicData uri="http://schemas.openxmlformats.org/drawingml/2006/table">
            <a:tbl>
              <a:tblPr/>
              <a:tblGrid>
                <a:gridCol w="221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0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8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0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37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7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994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700" b="0" strike="noStrike" spc="-1" dirty="0">
                        <a:solidFill>
                          <a:srgbClr val="000000"/>
                        </a:solidFill>
                        <a:latin typeface="Prompt"/>
                        <a:cs typeface="Promp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ลำดับ</a:t>
                      </a:r>
                      <a:endParaRPr lang="en-AU" sz="7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700" b="0" strike="noStrike" spc="-1" dirty="0">
                        <a:solidFill>
                          <a:srgbClr val="000000"/>
                        </a:solidFill>
                        <a:latin typeface="Prompt"/>
                        <a:cs typeface="Promp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</a:t>
                      </a:r>
                      <a:endParaRPr lang="en-AU" sz="7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700" b="0" strike="noStrike" spc="-1" dirty="0">
                        <a:solidFill>
                          <a:srgbClr val="000000"/>
                        </a:solidFill>
                        <a:latin typeface="Prompt"/>
                        <a:cs typeface="Promp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เขต</a:t>
                      </a:r>
                      <a:endParaRPr lang="en-AU" sz="7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700" b="0" strike="noStrike" spc="-1" dirty="0">
                        <a:solidFill>
                          <a:srgbClr val="000000"/>
                        </a:solidFill>
                        <a:latin typeface="Prompt"/>
                        <a:cs typeface="Promp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r>
                        <a:rPr lang="en-AU" sz="7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จำนวน</a:t>
                      </a:r>
                      <a:r>
                        <a:rPr lang="en-AU" sz="7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r>
                        <a:rPr lang="en-AU" sz="7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นร</a:t>
                      </a:r>
                      <a:r>
                        <a:rPr lang="en-AU" sz="7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./</a:t>
                      </a:r>
                      <a:r>
                        <a:rPr lang="en-AU" sz="7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คน</a:t>
                      </a:r>
                      <a:r>
                        <a:rPr lang="en-AU" sz="7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endParaRPr lang="en-AU" sz="7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endParaRPr lang="th-TH" sz="700" b="0" strike="noStrike" spc="-1" dirty="0">
                        <a:solidFill>
                          <a:srgbClr val="000000"/>
                        </a:solidFill>
                        <a:latin typeface="Prompt"/>
                        <a:cs typeface="Promp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ค่าไฟฟ้า</a:t>
                      </a:r>
                      <a:r>
                        <a:rPr lang="en-AU" sz="7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avg. </a:t>
                      </a:r>
                      <a:endParaRPr lang="en-AU" sz="7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ประมาณการณ์ (โดยใช้เกณฑ์ TOU)</a:t>
                      </a:r>
                      <a:endParaRPr lang="en-AU" sz="7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T w="12240">
                      <a:solidFill>
                        <a:srgbClr val="30ACEC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หน่วยค่าไฟฟ้า</a:t>
                      </a:r>
                      <a:endParaRPr lang="en-AU" sz="7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หน่วยการใช้ไฟฟ้า/เดือน</a:t>
                      </a:r>
                      <a:endParaRPr lang="en-AU" sz="7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On Peak (70%)</a:t>
                      </a:r>
                      <a:endParaRPr lang="en-AU" sz="7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Off Peak (30%)</a:t>
                      </a:r>
                      <a:endParaRPr lang="en-AU" sz="7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>
                          <a:solidFill>
                            <a:srgbClr val="0070C0"/>
                          </a:solidFill>
                          <a:latin typeface="Prompt"/>
                          <a:cs typeface="Prompt"/>
                        </a:rPr>
                        <a:t>กำลังการติดตั้ง (kW)</a:t>
                      </a:r>
                      <a:endParaRPr lang="en-AU" sz="7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โรงเรียนสามเสนนอก (ประชาราษฎร์อนุกูล)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ดินแดง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3,143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287,225.80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5.995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47,911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33,538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14,373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70C0"/>
                          </a:solidFill>
                          <a:latin typeface="Prompt"/>
                          <a:cs typeface="Prompt"/>
                        </a:rPr>
                        <a:t>236.01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2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โรงเรียนวัดบางปะกอก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ราษฎร์บูรณะ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2,257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166,197.91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5.995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27,723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19,406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8,317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70C0"/>
                          </a:solidFill>
                          <a:latin typeface="Prompt"/>
                          <a:cs typeface="Prompt"/>
                        </a:rPr>
                        <a:t>136.56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3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โรงเรียนวัดพลมานีย์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ลาดกระบัง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1,142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58,520.72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5.995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9,762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6,833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2,928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70C0"/>
                          </a:solidFill>
                          <a:latin typeface="Prompt"/>
                          <a:cs typeface="Prompt"/>
                        </a:rPr>
                        <a:t>48.08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4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โรงเรียนวิชากร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ดินแดง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1,044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84,754.12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5.995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14,137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9,896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4,241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70C0"/>
                          </a:solidFill>
                          <a:latin typeface="Prompt"/>
                          <a:cs typeface="Prompt"/>
                        </a:rPr>
                        <a:t>69.64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โรงเรียนบางยี่ขันวิทยาคน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บางพลัด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240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52,649.06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5.995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8,782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6,148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2,635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70C0"/>
                          </a:solidFill>
                          <a:latin typeface="Prompt"/>
                          <a:cs typeface="Prompt"/>
                        </a:rPr>
                        <a:t>43.26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6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โรงเรียนบ้านบัวมล </a:t>
                      </a:r>
                      <a:endParaRPr lang="en-AU" sz="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(เจริญราษฎร์อุทิศ)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บางเขน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410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44,331.92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5.995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7,395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5,176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2,218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70C0"/>
                          </a:solidFill>
                          <a:latin typeface="Prompt"/>
                          <a:cs typeface="Prompt"/>
                        </a:rPr>
                        <a:t>36.43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7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โรงเรียนปลูกจิต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ปทุมวัน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400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30,302.95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5.995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5,055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3,538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1,516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70C0"/>
                          </a:solidFill>
                          <a:latin typeface="Prompt"/>
                          <a:cs typeface="Prompt"/>
                        </a:rPr>
                        <a:t>24.90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8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โรงเรียนวัดหลักสี่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หลักสี่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371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36,789.10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5.995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6,137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4,296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1,841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70C0"/>
                          </a:solidFill>
                          <a:latin typeface="Prompt"/>
                          <a:cs typeface="Prompt"/>
                        </a:rPr>
                        <a:t>30.23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3" name="CustomShape 5"/>
          <p:cNvSpPr/>
          <p:nvPr/>
        </p:nvSpPr>
        <p:spPr>
          <a:xfrm>
            <a:off x="838440" y="2709000"/>
            <a:ext cx="5468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AU" sz="1800" b="0" strike="noStrike" spc="-1" dirty="0">
                <a:solidFill>
                  <a:srgbClr val="0C5A82"/>
                </a:solidFill>
                <a:latin typeface="Prompt"/>
                <a:cs typeface="Prompt"/>
              </a:rPr>
              <a:t> </a:t>
            </a:r>
            <a:r>
              <a:rPr lang="en-AU" sz="1400" b="0" strike="noStrike" spc="-1" dirty="0">
                <a:solidFill>
                  <a:srgbClr val="0C5A82"/>
                </a:solidFill>
                <a:latin typeface="Prompt"/>
                <a:cs typeface="Prompt"/>
              </a:rPr>
              <a:t>3.1. </a:t>
            </a:r>
            <a:r>
              <a:rPr lang="en-AU" sz="1400" b="0" strike="noStrike" spc="-1" dirty="0" err="1">
                <a:solidFill>
                  <a:srgbClr val="0C5A82"/>
                </a:solidFill>
                <a:latin typeface="Prompt"/>
                <a:cs typeface="Prompt"/>
              </a:rPr>
              <a:t>แผนประเมินการติดตั้ง</a:t>
            </a:r>
            <a:r>
              <a:rPr lang="th-TH" sz="1400" b="0" strike="noStrike" spc="-1" dirty="0">
                <a:solidFill>
                  <a:srgbClr val="0C5A82"/>
                </a:solidFill>
                <a:latin typeface="Prompt"/>
                <a:cs typeface="Prompt"/>
              </a:rPr>
              <a:t>โซลา</a:t>
            </a:r>
            <a:r>
              <a:rPr lang="th-TH" sz="1400" b="0" strike="noStrike" spc="-1" dirty="0" err="1">
                <a:solidFill>
                  <a:srgbClr val="0C5A82"/>
                </a:solidFill>
                <a:latin typeface="Prompt"/>
                <a:cs typeface="Prompt"/>
              </a:rPr>
              <a:t>ร์</a:t>
            </a:r>
            <a:r>
              <a:rPr lang="th-TH" sz="1400" b="0" strike="noStrike" spc="-1" dirty="0">
                <a:solidFill>
                  <a:srgbClr val="0C5A82"/>
                </a:solidFill>
                <a:latin typeface="Prompt"/>
                <a:cs typeface="Prompt"/>
              </a:rPr>
              <a:t>เซลล์</a:t>
            </a:r>
            <a:r>
              <a:rPr lang="en-AU" sz="1400" b="0" strike="noStrike" spc="-1" dirty="0" err="1">
                <a:solidFill>
                  <a:srgbClr val="0C5A82"/>
                </a:solidFill>
                <a:latin typeface="Prompt"/>
                <a:cs typeface="Prompt"/>
              </a:rPr>
              <a:t>ให้กับโรงเรียนนำร่อง</a:t>
            </a:r>
            <a:endParaRPr lang="en-AU" sz="1400" b="0" strike="noStrike" spc="-1" dirty="0">
              <a:latin typeface="Arial"/>
            </a:endParaRPr>
          </a:p>
        </p:txBody>
      </p:sp>
      <p:sp>
        <p:nvSpPr>
          <p:cNvPr id="3" name="TextShape 6">
            <a:extLst>
              <a:ext uri="{FF2B5EF4-FFF2-40B4-BE49-F238E27FC236}">
                <a16:creationId xmlns:a16="http://schemas.microsoft.com/office/drawing/2014/main" id="{446B9CA6-FE72-E2F7-665C-D39CA1E374F8}"/>
              </a:ext>
            </a:extLst>
          </p:cNvPr>
          <p:cNvSpPr txBox="1"/>
          <p:nvPr/>
        </p:nvSpPr>
        <p:spPr>
          <a:xfrm>
            <a:off x="1021320" y="884688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971640" y="990720"/>
            <a:ext cx="5232960" cy="594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3.2 </a:t>
            </a:r>
            <a:r>
              <a:rPr lang="en-US" sz="16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บริษัทสามารถติดตั้งโซลาร์เซลล์ได้ภายในเวลา</a:t>
            </a:r>
            <a:r>
              <a:rPr lang="en-US" sz="16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60 </a:t>
            </a:r>
            <a:r>
              <a:rPr lang="en-US" sz="16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วัน</a:t>
            </a:r>
            <a:r>
              <a:rPr lang="en-US" sz="16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นับจากวันที่พิจารณาอนุมัติ</a:t>
            </a:r>
            <a:r>
              <a:rPr lang="en-US" sz="1600" b="0" i="1" strike="noStrike" spc="-1" dirty="0">
                <a:solidFill>
                  <a:srgbClr val="AF2764"/>
                </a:solidFill>
                <a:latin typeface="Prompt"/>
                <a:cs typeface="Prompt"/>
              </a:rPr>
              <a:t>เพื่อไม่ให้โรงเรียนเสียโอกาสในการประหยัดค่าไฟ</a:t>
            </a:r>
            <a:r>
              <a:rPr lang="th-TH" sz="1600" b="0" i="1" strike="noStrike" spc="-1" dirty="0">
                <a:solidFill>
                  <a:srgbClr val="AF2764"/>
                </a:solidFill>
                <a:latin typeface="Prompt"/>
                <a:cs typeface="Prompt"/>
              </a:rPr>
              <a:t>ฟ้า</a:t>
            </a:r>
            <a:br>
              <a:rPr dirty="0"/>
            </a:br>
            <a:endParaRPr lang="en-US" sz="1600" b="0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C6AE27E-AA0A-4905-BA55-DC3312DB76A5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13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256" name="Line 3"/>
          <p:cNvSpPr/>
          <p:nvPr/>
        </p:nvSpPr>
        <p:spPr>
          <a:xfrm>
            <a:off x="971640" y="86436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57" name="Table 4"/>
          <p:cNvGraphicFramePr/>
          <p:nvPr>
            <p:extLst>
              <p:ext uri="{D42A27DB-BD31-4B8C-83A1-F6EECF244321}">
                <p14:modId xmlns:p14="http://schemas.microsoft.com/office/powerpoint/2010/main" val="377221854"/>
              </p:ext>
            </p:extLst>
          </p:nvPr>
        </p:nvGraphicFramePr>
        <p:xfrm>
          <a:off x="1016000" y="1584720"/>
          <a:ext cx="5145760" cy="2346960"/>
        </p:xfrm>
        <a:graphic>
          <a:graphicData uri="http://schemas.openxmlformats.org/drawingml/2006/table">
            <a:tbl>
              <a:tblPr/>
              <a:tblGrid>
                <a:gridCol w="276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3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1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1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สำนักงานเขต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วันที่ติดตั้ง</a:t>
                      </a:r>
                      <a:endParaRPr lang="en-US" sz="1200" b="1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1. โรงเรียนวัดหลักสี่</a:t>
                      </a:r>
                      <a:endParaRPr lang="en-A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เขตหลักสี่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2. </a:t>
                      </a: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โรงเรียนวัดบางปะกอก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เขตราษฏร์บูรณะ</a:t>
                      </a:r>
                      <a:endParaRPr lang="en-A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3. </a:t>
                      </a: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โรงเรียนสามเสนนอก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(</a:t>
                      </a: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ประชาราษฎร์อนุกูล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)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เขตดินแดง</a:t>
                      </a:r>
                      <a:endParaRPr lang="en-A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4. </a:t>
                      </a: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โรงเรียนวิชากร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เขตดินแดง</a:t>
                      </a:r>
                      <a:endParaRPr lang="en-A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5. </a:t>
                      </a: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โรงเรียนบางยี่ขันวิทยาคน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เขตบางพลัด</a:t>
                      </a:r>
                      <a:endParaRPr lang="en-A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6. </a:t>
                      </a: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โรงเรียนบ้านบัวมล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(</a:t>
                      </a: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เจริญราษฎร์อุทิศ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)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เขตบางเขน</a:t>
                      </a:r>
                      <a:endParaRPr lang="en-A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7. </a:t>
                      </a: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โรงเรียนปลูกจิต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เขตปทุมวัน</a:t>
                      </a:r>
                      <a:endParaRPr lang="en-A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1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8.. </a:t>
                      </a: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โรงเรียนวัดพลมานีย์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เขตลาดกระบัง</a:t>
                      </a:r>
                      <a:endParaRPr lang="en-A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AU" sz="1100" b="0" strike="noStrike" spc="-1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8" name="CustomShape 5"/>
          <p:cNvSpPr/>
          <p:nvPr/>
        </p:nvSpPr>
        <p:spPr>
          <a:xfrm>
            <a:off x="812520" y="5232240"/>
            <a:ext cx="5232960" cy="4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85500" lnSpcReduction="20000"/>
          </a:bodyPr>
          <a:lstStyle/>
          <a:p>
            <a:pPr>
              <a:lnSpc>
                <a:spcPct val="100000"/>
              </a:lnSpc>
            </a:pPr>
            <a:r>
              <a:rPr lang="en-AU" sz="1600" b="0" strike="noStrike" spc="-1" dirty="0" err="1">
                <a:solidFill>
                  <a:srgbClr val="000000"/>
                </a:solidFill>
                <a:latin typeface="Corbel"/>
              </a:rPr>
              <a:t>หมายเหตุ</a:t>
            </a:r>
            <a:r>
              <a:rPr lang="en-AU" sz="1600" b="0" strike="noStrike" spc="-1" dirty="0">
                <a:solidFill>
                  <a:srgbClr val="000000"/>
                </a:solidFill>
                <a:latin typeface="Corbel"/>
              </a:rPr>
              <a:t> : </a:t>
            </a:r>
            <a:r>
              <a:rPr lang="en-AU" sz="1600" b="0" strike="noStrike" spc="-1" dirty="0" err="1">
                <a:solidFill>
                  <a:srgbClr val="000000"/>
                </a:solidFill>
                <a:latin typeface="Corbel"/>
              </a:rPr>
              <a:t>รายชื่อโรงเรียนที่เสนอนี้</a:t>
            </a:r>
            <a:r>
              <a:rPr lang="en-AU" sz="16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AU" sz="1600" b="0" strike="noStrike" spc="-1" dirty="0" err="1">
                <a:solidFill>
                  <a:srgbClr val="000000"/>
                </a:solidFill>
                <a:latin typeface="Corbel"/>
              </a:rPr>
              <a:t>พิจารณาจากความต้องการเร่งด่วนของโรงเรียน</a:t>
            </a:r>
            <a:r>
              <a:rPr lang="en-AU" sz="16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AU" sz="1600" b="0" strike="noStrike" spc="-1" dirty="0" err="1">
                <a:solidFill>
                  <a:srgbClr val="000000"/>
                </a:solidFill>
                <a:latin typeface="Corbel"/>
              </a:rPr>
              <a:t>เพื่อประหยัดค่าไฟฟ้าทันที</a:t>
            </a:r>
            <a:endParaRPr lang="en-AU" sz="1600" b="0" strike="noStrike" spc="-1" dirty="0">
              <a:latin typeface="Arial"/>
            </a:endParaRPr>
          </a:p>
        </p:txBody>
      </p:sp>
      <p:sp>
        <p:nvSpPr>
          <p:cNvPr id="3" name="TextShape 6">
            <a:extLst>
              <a:ext uri="{FF2B5EF4-FFF2-40B4-BE49-F238E27FC236}">
                <a16:creationId xmlns:a16="http://schemas.microsoft.com/office/drawing/2014/main" id="{99A27CFB-809A-F413-F051-16DED73303AB}"/>
              </a:ext>
            </a:extLst>
          </p:cNvPr>
          <p:cNvSpPr txBox="1"/>
          <p:nvPr/>
        </p:nvSpPr>
        <p:spPr>
          <a:xfrm>
            <a:off x="1021320" y="884688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0620D-EA34-111A-F80A-165AD4113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>
            <a:extLst>
              <a:ext uri="{FF2B5EF4-FFF2-40B4-BE49-F238E27FC236}">
                <a16:creationId xmlns:a16="http://schemas.microsoft.com/office/drawing/2014/main" id="{75AD4437-1079-E5A2-3272-72E4EB3658B9}"/>
              </a:ext>
            </a:extLst>
          </p:cNvPr>
          <p:cNvSpPr txBox="1"/>
          <p:nvPr/>
        </p:nvSpPr>
        <p:spPr>
          <a:xfrm>
            <a:off x="971640" y="990720"/>
            <a:ext cx="5232960" cy="594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3.</a:t>
            </a:r>
            <a:r>
              <a:rPr lang="en-US" sz="1200" spc="-1" dirty="0">
                <a:solidFill>
                  <a:srgbClr val="0070C0"/>
                </a:solidFill>
                <a:latin typeface="Prompt"/>
                <a:cs typeface="Prompt"/>
              </a:rPr>
              <a:t>3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th-TH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สัญญา 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PPA</a:t>
            </a:r>
            <a:endParaRPr lang="en-US" sz="1600" b="0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5" name="TextShape 2">
            <a:extLst>
              <a:ext uri="{FF2B5EF4-FFF2-40B4-BE49-F238E27FC236}">
                <a16:creationId xmlns:a16="http://schemas.microsoft.com/office/drawing/2014/main" id="{5618BEED-EF23-4065-B847-A5199045B5F4}"/>
              </a:ext>
            </a:extLst>
          </p:cNvPr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C6AE27E-AA0A-4905-BA55-DC3312DB76A5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14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256" name="Line 3">
            <a:extLst>
              <a:ext uri="{FF2B5EF4-FFF2-40B4-BE49-F238E27FC236}">
                <a16:creationId xmlns:a16="http://schemas.microsoft.com/office/drawing/2014/main" id="{6B760DD5-419D-1CAB-1F76-4D97E496A982}"/>
              </a:ext>
            </a:extLst>
          </p:cNvPr>
          <p:cNvSpPr/>
          <p:nvPr/>
        </p:nvSpPr>
        <p:spPr>
          <a:xfrm>
            <a:off x="971640" y="86436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4A5648D-08E2-8201-5782-7B4F19008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59" y="1476190"/>
            <a:ext cx="4751294" cy="4876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CustomShape 5">
            <a:extLst>
              <a:ext uri="{FF2B5EF4-FFF2-40B4-BE49-F238E27FC236}">
                <a16:creationId xmlns:a16="http://schemas.microsoft.com/office/drawing/2014/main" id="{542CA43B-9251-3E27-E550-AB7C946D9B6A}"/>
              </a:ext>
            </a:extLst>
          </p:cNvPr>
          <p:cNvSpPr/>
          <p:nvPr/>
        </p:nvSpPr>
        <p:spPr>
          <a:xfrm>
            <a:off x="812520" y="7132744"/>
            <a:ext cx="5232960" cy="4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85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AU" sz="1600" b="0" strike="noStrike" spc="-1" dirty="0" err="1">
                <a:solidFill>
                  <a:srgbClr val="000000"/>
                </a:solidFill>
                <a:latin typeface="Corbel"/>
              </a:rPr>
              <a:t>หมายเหตุ</a:t>
            </a:r>
            <a:r>
              <a:rPr lang="en-AU" sz="1600" b="0" strike="noStrike" spc="-1" dirty="0">
                <a:solidFill>
                  <a:srgbClr val="000000"/>
                </a:solidFill>
                <a:latin typeface="Corbel"/>
              </a:rPr>
              <a:t> : </a:t>
            </a:r>
            <a:r>
              <a:rPr lang="en-AU" sz="1600" b="0" strike="noStrike" spc="-1" dirty="0" err="1">
                <a:solidFill>
                  <a:srgbClr val="000000"/>
                </a:solidFill>
                <a:latin typeface="Corbel"/>
              </a:rPr>
              <a:t>ราย</a:t>
            </a:r>
            <a:r>
              <a:rPr lang="th-TH" sz="1600" spc="-1" dirty="0">
                <a:solidFill>
                  <a:srgbClr val="000000"/>
                </a:solidFill>
                <a:latin typeface="Corbel"/>
              </a:rPr>
              <a:t>ละเอียดสัญญา </a:t>
            </a:r>
            <a:r>
              <a:rPr lang="en-US" sz="1600" spc="-1" dirty="0">
                <a:solidFill>
                  <a:srgbClr val="000000"/>
                </a:solidFill>
                <a:latin typeface="Corbel"/>
              </a:rPr>
              <a:t>PPA </a:t>
            </a:r>
            <a:r>
              <a:rPr lang="th-TH" sz="1600" spc="-1" dirty="0">
                <a:solidFill>
                  <a:srgbClr val="000000"/>
                </a:solidFill>
                <a:latin typeface="Corbel"/>
              </a:rPr>
              <a:t>อยู่ในไฟล์ชื่อ </a:t>
            </a:r>
            <a:br>
              <a:rPr lang="th-TH" sz="1600" spc="-1" dirty="0">
                <a:solidFill>
                  <a:srgbClr val="000000"/>
                </a:solidFill>
                <a:latin typeface="Corbel"/>
              </a:rPr>
            </a:br>
            <a:r>
              <a:rPr lang="th-TH" sz="1600" spc="-1" dirty="0">
                <a:solidFill>
                  <a:srgbClr val="000000"/>
                </a:solidFill>
                <a:latin typeface="Corbel"/>
              </a:rPr>
              <a:t>“โรงเรียน กทม. </a:t>
            </a:r>
            <a:r>
              <a:rPr lang="en-US" sz="1600" spc="-1" dirty="0">
                <a:solidFill>
                  <a:srgbClr val="000000"/>
                </a:solidFill>
                <a:latin typeface="Corbel"/>
              </a:rPr>
              <a:t>Phase 1_organized.pdf</a:t>
            </a:r>
            <a:r>
              <a:rPr lang="th-TH" sz="1600" spc="-1" dirty="0">
                <a:solidFill>
                  <a:srgbClr val="000000"/>
                </a:solidFill>
                <a:latin typeface="Corbel"/>
              </a:rPr>
              <a:t>”</a:t>
            </a:r>
            <a:endParaRPr lang="en-AU" sz="1600" b="0" strike="noStrike" spc="-1" dirty="0">
              <a:latin typeface="Arial"/>
            </a:endParaRPr>
          </a:p>
        </p:txBody>
      </p:sp>
      <p:sp>
        <p:nvSpPr>
          <p:cNvPr id="2" name="TextShape 6">
            <a:extLst>
              <a:ext uri="{FF2B5EF4-FFF2-40B4-BE49-F238E27FC236}">
                <a16:creationId xmlns:a16="http://schemas.microsoft.com/office/drawing/2014/main" id="{5A91F421-3B7F-2B41-6E4E-971BEB942BE8}"/>
              </a:ext>
            </a:extLst>
          </p:cNvPr>
          <p:cNvSpPr txBox="1"/>
          <p:nvPr/>
        </p:nvSpPr>
        <p:spPr>
          <a:xfrm>
            <a:off x="1021320" y="884688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1277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20D7386-A99D-0B5D-62BC-7F68C583C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40" y="1989832"/>
            <a:ext cx="5778000" cy="49321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61" name="TextShape 2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E3CEB05-A46C-4729-8505-23C3677A31B1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15</a:t>
            </a:fld>
            <a:endParaRPr lang="en-AU" sz="750" b="0" strike="noStrike" spc="-1">
              <a:latin typeface="Times New Roman"/>
            </a:endParaRPr>
          </a:p>
        </p:txBody>
      </p:sp>
      <p:pic>
        <p:nvPicPr>
          <p:cNvPr id="262" name="รูปภาพ 13"/>
          <p:cNvPicPr/>
          <p:nvPr/>
        </p:nvPicPr>
        <p:blipFill>
          <a:blip r:embed="rId3"/>
          <a:stretch/>
        </p:blipFill>
        <p:spPr>
          <a:xfrm>
            <a:off x="3429000" y="37800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263" name="CustomShape 3"/>
          <p:cNvSpPr/>
          <p:nvPr/>
        </p:nvSpPr>
        <p:spPr>
          <a:xfrm>
            <a:off x="795240" y="1237829"/>
            <a:ext cx="5778000" cy="93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AU" sz="30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SOLAR EDGE:  </a:t>
            </a:r>
            <a:r>
              <a:rPr lang="en-AU" sz="30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โรงเรียน</a:t>
            </a:r>
            <a:r>
              <a:rPr lang="en-AU" sz="30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8 </a:t>
            </a:r>
            <a:r>
              <a:rPr lang="en-AU" sz="30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แห่ง</a:t>
            </a:r>
            <a:endParaRPr lang="en-AU" sz="3000" b="0" strike="noStrike" spc="-1" dirty="0">
              <a:latin typeface="Arial"/>
            </a:endParaRPr>
          </a:p>
        </p:txBody>
      </p:sp>
      <p:sp>
        <p:nvSpPr>
          <p:cNvPr id="264" name="Line 4"/>
          <p:cNvSpPr/>
          <p:nvPr/>
        </p:nvSpPr>
        <p:spPr>
          <a:xfrm>
            <a:off x="1303560" y="417204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id="{281CCD5A-8B36-1CA3-39B7-A0D49B3E425E}"/>
              </a:ext>
            </a:extLst>
          </p:cNvPr>
          <p:cNvSpPr/>
          <p:nvPr/>
        </p:nvSpPr>
        <p:spPr>
          <a:xfrm>
            <a:off x="812520" y="7132744"/>
            <a:ext cx="5232960" cy="4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85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AU" sz="1600" b="0" strike="noStrike" spc="-1" dirty="0" err="1">
                <a:solidFill>
                  <a:srgbClr val="000000"/>
                </a:solidFill>
                <a:latin typeface="Corbel"/>
              </a:rPr>
              <a:t>หมายเหตุ</a:t>
            </a:r>
            <a:r>
              <a:rPr lang="en-AU" sz="1600" b="0" strike="noStrike" spc="-1" dirty="0">
                <a:solidFill>
                  <a:srgbClr val="000000"/>
                </a:solidFill>
                <a:latin typeface="Corbel"/>
              </a:rPr>
              <a:t> : </a:t>
            </a:r>
            <a:r>
              <a:rPr lang="en-AU" sz="1600" b="0" strike="noStrike" spc="-1" dirty="0" err="1">
                <a:solidFill>
                  <a:srgbClr val="000000"/>
                </a:solidFill>
                <a:latin typeface="Corbel"/>
              </a:rPr>
              <a:t>ราย</a:t>
            </a:r>
            <a:r>
              <a:rPr lang="th-TH" sz="1600" b="0" strike="noStrike" spc="-1" dirty="0">
                <a:solidFill>
                  <a:srgbClr val="000000"/>
                </a:solidFill>
                <a:latin typeface="Corbel"/>
              </a:rPr>
              <a:t>การออกแบบแต่ละโรงเรียน </a:t>
            </a:r>
            <a:r>
              <a:rPr lang="th-TH" sz="1600" spc="-1" dirty="0">
                <a:solidFill>
                  <a:srgbClr val="000000"/>
                </a:solidFill>
                <a:latin typeface="Corbel"/>
              </a:rPr>
              <a:t>อยู่ในไฟล์ชื่อ </a:t>
            </a:r>
            <a:br>
              <a:rPr lang="th-TH" sz="1600" spc="-1" dirty="0">
                <a:solidFill>
                  <a:srgbClr val="000000"/>
                </a:solidFill>
                <a:latin typeface="Corbel"/>
              </a:rPr>
            </a:br>
            <a:r>
              <a:rPr lang="th-TH" sz="1600" spc="-1" dirty="0">
                <a:solidFill>
                  <a:srgbClr val="000000"/>
                </a:solidFill>
                <a:latin typeface="Corbel"/>
              </a:rPr>
              <a:t>“โรงเรียน กทม. </a:t>
            </a:r>
            <a:r>
              <a:rPr lang="en-US" sz="1600" spc="-1" dirty="0">
                <a:solidFill>
                  <a:srgbClr val="000000"/>
                </a:solidFill>
                <a:latin typeface="Corbel"/>
              </a:rPr>
              <a:t>Phase 1_organized.pdf</a:t>
            </a:r>
            <a:r>
              <a:rPr lang="th-TH" sz="1600" spc="-1" dirty="0">
                <a:solidFill>
                  <a:srgbClr val="000000"/>
                </a:solidFill>
                <a:latin typeface="Corbel"/>
              </a:rPr>
              <a:t>”</a:t>
            </a:r>
            <a:endParaRPr lang="en-AU" sz="1600" b="0" strike="noStrike" spc="-1" dirty="0">
              <a:latin typeface="Arial"/>
            </a:endParaRPr>
          </a:p>
        </p:txBody>
      </p:sp>
      <p:sp>
        <p:nvSpPr>
          <p:cNvPr id="3" name="TextShape 6">
            <a:extLst>
              <a:ext uri="{FF2B5EF4-FFF2-40B4-BE49-F238E27FC236}">
                <a16:creationId xmlns:a16="http://schemas.microsoft.com/office/drawing/2014/main" id="{FB2AC8F1-2090-22A9-4F18-A498E0730DA2}"/>
              </a:ext>
            </a:extLst>
          </p:cNvPr>
          <p:cNvSpPr txBox="1"/>
          <p:nvPr/>
        </p:nvSpPr>
        <p:spPr>
          <a:xfrm>
            <a:off x="1021320" y="884688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1767960" y="1401920"/>
            <a:ext cx="3321360" cy="703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Procedure </a:t>
            </a:r>
            <a:br>
              <a:rPr dirty="0"/>
            </a:br>
            <a:r>
              <a:rPr lang="en-US" sz="20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ขั้นตอนการดำเนินงาน</a:t>
            </a:r>
            <a:endParaRPr lang="en-US" sz="2000" b="0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6194160" y="8822880"/>
            <a:ext cx="3204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EAA3562-4F65-4352-BBBD-F777F7D0E42A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16</a:t>
            </a:fld>
            <a:endParaRPr lang="en-AU" sz="750" b="0" strike="noStrike" spc="-1">
              <a:latin typeface="Times New Roman"/>
            </a:endParaRPr>
          </a:p>
        </p:txBody>
      </p:sp>
      <p:pic>
        <p:nvPicPr>
          <p:cNvPr id="267" name="รูปภาพ 4"/>
          <p:cNvPicPr/>
          <p:nvPr/>
        </p:nvPicPr>
        <p:blipFill>
          <a:blip r:embed="rId2"/>
          <a:stretch/>
        </p:blipFill>
        <p:spPr>
          <a:xfrm>
            <a:off x="3173400" y="566640"/>
            <a:ext cx="510480" cy="554040"/>
          </a:xfrm>
          <a:prstGeom prst="rect">
            <a:avLst/>
          </a:prstGeom>
          <a:ln>
            <a:noFill/>
          </a:ln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5CED272-607F-EC0B-57AB-83B9FF951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12" y="2414065"/>
            <a:ext cx="5800166" cy="4020710"/>
          </a:xfrm>
          <a:prstGeom prst="rect">
            <a:avLst/>
          </a:prstGeom>
        </p:spPr>
      </p:pic>
      <p:sp>
        <p:nvSpPr>
          <p:cNvPr id="2" name="TextShape 6">
            <a:extLst>
              <a:ext uri="{FF2B5EF4-FFF2-40B4-BE49-F238E27FC236}">
                <a16:creationId xmlns:a16="http://schemas.microsoft.com/office/drawing/2014/main" id="{88625656-EB67-BA16-AEA4-F0D0CF5F24E5}"/>
              </a:ext>
            </a:extLst>
          </p:cNvPr>
          <p:cNvSpPr txBox="1"/>
          <p:nvPr/>
        </p:nvSpPr>
        <p:spPr>
          <a:xfrm>
            <a:off x="1021320" y="884688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"/>
          <p:cNvGrpSpPr/>
          <p:nvPr/>
        </p:nvGrpSpPr>
        <p:grpSpPr>
          <a:xfrm>
            <a:off x="137520" y="1922040"/>
            <a:ext cx="6582240" cy="4888440"/>
            <a:chOff x="137520" y="1922040"/>
            <a:chExt cx="6582240" cy="4888440"/>
          </a:xfrm>
        </p:grpSpPr>
        <p:pic>
          <p:nvPicPr>
            <p:cNvPr id="163" name="Picture 2"/>
            <p:cNvPicPr/>
            <p:nvPr/>
          </p:nvPicPr>
          <p:blipFill>
            <a:blip r:embed="rId2"/>
            <a:srcRect l="2940" t="10741" r="2940" b="10001"/>
            <a:stretch/>
          </p:blipFill>
          <p:spPr>
            <a:xfrm>
              <a:off x="137520" y="1922040"/>
              <a:ext cx="6582240" cy="4888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4" name="CustomShape 2"/>
            <p:cNvSpPr/>
            <p:nvPr/>
          </p:nvSpPr>
          <p:spPr>
            <a:xfrm>
              <a:off x="5411160" y="2266200"/>
              <a:ext cx="1236960" cy="315036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โรงเรียนขนาดกลางและเล็กสังกัดกรุงเทพมหานคร 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หน่วยงานในสังกัดกรุงเทพมหานคร 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หน่วยงานราชการ ที่อยู่ในกรุงเทพมหานคร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โรงเรียนสังกัด สพฐ. ที่อยู่ในกรุงเทพมหานคร</a:t>
              </a:r>
              <a:endParaRPr lang="en-AU" sz="750" b="0" strike="noStrike" spc="-1">
                <a:latin typeface="Arial"/>
              </a:endParaRPr>
            </a:p>
          </p:txBody>
        </p:sp>
        <p:sp>
          <p:nvSpPr>
            <p:cNvPr id="165" name="CustomShape 3"/>
            <p:cNvSpPr/>
            <p:nvPr/>
          </p:nvSpPr>
          <p:spPr>
            <a:xfrm>
              <a:off x="2815560" y="2266200"/>
              <a:ext cx="1236960" cy="315036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ประหยัดค่าไฟฟ้า 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(ราคาค่าไฟฟ้าต่ำกว่า กฟน. 20 – 40%)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บริการครบวงจร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(ติดตั้ง, บำรุงรักษา, ระบบมอนิเตอร์ออนไลน์)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นวัตกรรมลดความร้อนและ แก้ปัญหา PM2.5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(ระบบพ่นน้ำระบายความร้อนแผงโซลาร์เซลล์)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ระบบตรวจสอบแบบเรียลไทม์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(ผ่านแอปพลิเคชัน)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บริการล้างแผงโซลาร์เซลล์บ่อยกว่าคู่แข่ง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ติดตั้งโครงสร้างรองรับ (เมทัลชีต/PVC)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ป้องกันหลังคารั่วและลดอุณหภูมิ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สนับสนุนโรงเรียนจัดตั้งศูนย์เรียนรู้พลังงานสะอาด</a:t>
              </a:r>
              <a:endParaRPr lang="en-AU" sz="75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AU" sz="750" b="0" strike="noStrike" spc="-1">
                <a:latin typeface="Arial"/>
              </a:endParaRPr>
            </a:p>
          </p:txBody>
        </p:sp>
        <p:sp>
          <p:nvSpPr>
            <p:cNvPr id="166" name="CustomShape 4"/>
            <p:cNvSpPr/>
            <p:nvPr/>
          </p:nvSpPr>
          <p:spPr>
            <a:xfrm>
              <a:off x="4107960" y="3968280"/>
              <a:ext cx="1236960" cy="144828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การขายตรง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(ทีมขายติดต่อโรงเรียนโดยตรง)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แอปพลิเคชันของบริษัท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(สำหรับติดต่อ, ชำระเงิน, แจ้งปัญหา)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การบอกต่อจากลูกค้าปัจจุบัน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(โรงเรียนที่ใช้บริการแล้วแนะนำต่อ)</a:t>
              </a:r>
              <a:endParaRPr lang="en-AU" sz="75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AU" sz="750" b="0" strike="noStrike" spc="-1">
                <a:latin typeface="Arial"/>
              </a:endParaRPr>
            </a:p>
          </p:txBody>
        </p:sp>
        <p:sp>
          <p:nvSpPr>
            <p:cNvPr id="167" name="CustomShape 5"/>
            <p:cNvSpPr/>
            <p:nvPr/>
          </p:nvSpPr>
          <p:spPr>
            <a:xfrm>
              <a:off x="4107960" y="2266200"/>
              <a:ext cx="1236960" cy="141192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บริการหลังการขายอย่างใกล้ชิด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(ล้างแผง/ตรวจเช็คอุปกรณ์รายเดือน)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ระบบแจ้งเตือนและรายงานอัตโนมัติ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(ผ่านแอป)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การอัปเกรดระบบฟรี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เมื่อเทคโนโลยีใหม่เข้ามา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การตอบสนองรวดเร็ว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เมื่อมีปัญหา</a:t>
              </a:r>
              <a:endParaRPr lang="en-AU" sz="75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AU" sz="750" b="0" strike="noStrike" spc="-1">
                <a:latin typeface="Arial"/>
              </a:endParaRPr>
            </a:p>
          </p:txBody>
        </p:sp>
        <p:sp>
          <p:nvSpPr>
            <p:cNvPr id="168" name="CustomShape 6"/>
            <p:cNvSpPr/>
            <p:nvPr/>
          </p:nvSpPr>
          <p:spPr>
            <a:xfrm>
              <a:off x="3458160" y="5742720"/>
              <a:ext cx="3189960" cy="94104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รายได้จากค่าไฟฟ้า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(ขายในราคา </a:t>
              </a: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4.50 - 5.00 บาท/หน่วย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รายได้จากการขายสินค้าหรือบริการอื่น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รายได้เสริมจากการขยายขนาดกำลังการผลิต</a:t>
              </a:r>
              <a:endParaRPr lang="en-AU" sz="75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AU" sz="750" b="0" strike="noStrike" spc="-1">
                <a:latin typeface="Arial"/>
              </a:endParaRPr>
            </a:p>
          </p:txBody>
        </p:sp>
        <p:sp>
          <p:nvSpPr>
            <p:cNvPr id="169" name="CustomShape 7"/>
            <p:cNvSpPr/>
            <p:nvPr/>
          </p:nvSpPr>
          <p:spPr>
            <a:xfrm>
              <a:off x="1512360" y="3968280"/>
              <a:ext cx="1236960" cy="144828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AU" sz="68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เทคโนโลยีและอุปกรณ์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แผงโซลาร์เซลล์ 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อินเวอร์เตอร์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ระบบมอนิเตอร์ออนไลน์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แอปพลิเคชันออนไลน์</a:t>
              </a:r>
              <a:endParaRPr lang="en-AU" sz="68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AU" sz="68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ทีมงานและพันธมิตร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ทีมติดตั้งและบำรุงรักษา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ทีมพัฒนาแอปพลิเคชัน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พันธมิตรด้านเงินทุนและเทคโนโลยี</a:t>
              </a:r>
              <a:endParaRPr lang="en-AU" sz="680" b="0" strike="noStrike" spc="-1">
                <a:latin typeface="Arial"/>
              </a:endParaRPr>
            </a:p>
          </p:txBody>
        </p:sp>
        <p:sp>
          <p:nvSpPr>
            <p:cNvPr id="170" name="CustomShape 8"/>
            <p:cNvSpPr/>
            <p:nvPr/>
          </p:nvSpPr>
          <p:spPr>
            <a:xfrm>
              <a:off x="1512360" y="2266200"/>
              <a:ext cx="1236960" cy="141192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การติดตั้งระบบโซลาร์เซลล์ แบบ PPA</a:t>
              </a:r>
              <a:r>
                <a:rPr lang="en-AU" sz="68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(พร้อมระบบป้องกันหลังคา และดักจับฝุ่น PM 2.5)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การบำรุงรักษาและตรวจสอบรายเดือน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มีระบบมอนิเตอร์ออนไลน์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การขยายระบบเมื่อความต้องการไฟฟ้าเพิ่ม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การประชาสัมพันธ์</a:t>
              </a:r>
              <a:endParaRPr lang="en-AU" sz="680" b="0" strike="noStrike" spc="-1">
                <a:latin typeface="Arial"/>
              </a:endParaRPr>
            </a:p>
          </p:txBody>
        </p:sp>
        <p:sp>
          <p:nvSpPr>
            <p:cNvPr id="171" name="CustomShape 9"/>
            <p:cNvSpPr/>
            <p:nvPr/>
          </p:nvSpPr>
          <p:spPr>
            <a:xfrm>
              <a:off x="219960" y="2266200"/>
              <a:ext cx="1236960" cy="315036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บริษัท โอเอวัน จำกัด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 (ผู้บริหารโครงการ)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บริษัทมหาชนในตลาดหลักทรัพย์แห่งประเทศไทย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(สนับสนุนเงินทุน)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บริษัท พีทีเค เทคโนโลยีและบริการ จำกัด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(ผู้ให้บริการด้านเทคนิคและวิศวกรรม)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บริษัท อภิมุข ณ การไฟฟ้า จำกัด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(ระบบไฟฟ้ากำลัง)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บริษัท เจเคอาร์ จำกัด</a:t>
              </a:r>
              <a:br/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(ออกแบบ ติดตั้ง และบำรุงรักษา)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บริษัท สามล้อไทย จำกัด </a:t>
              </a:r>
              <a:br/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(อุปกรณ์ติดตั้งโซลาร์เซลล์)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ที่ปรึกษา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เป็นคณะอาจารย์จากมหาวิทยาลัยที่มีความเชี่ยวชาญเฉพาะด้าน</a:t>
              </a:r>
              <a:endParaRPr lang="en-AU" sz="75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AU" sz="750" b="0" strike="noStrike" spc="-1">
                <a:latin typeface="Arial"/>
              </a:endParaRPr>
            </a:p>
          </p:txBody>
        </p:sp>
        <p:sp>
          <p:nvSpPr>
            <p:cNvPr id="172" name="CustomShape 10"/>
            <p:cNvSpPr/>
            <p:nvPr/>
          </p:nvSpPr>
          <p:spPr>
            <a:xfrm>
              <a:off x="230400" y="5742720"/>
              <a:ext cx="3155400" cy="94104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ค่าใช้จ่ายอุปกรณ์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(แผงโซลาร์เซลล์, อินเวอร์เตอร์, ระบบมอนิเตอร์)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ค่าติดตั้งและโครงสร้างรองรับ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(เมทัลชีต/PVC)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ค่าบำรุงรักษาและบริการรายเดือน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ค่าบริหารจัดการระบบและแอปพลิเคชัน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ค่าบริหารโครงการ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ดอกเบี้ยเงินกู้</a:t>
              </a:r>
              <a:endParaRPr lang="en-AU" sz="750" b="0" strike="noStrike" spc="-1">
                <a:latin typeface="Arial"/>
              </a:endParaRPr>
            </a:p>
          </p:txBody>
        </p:sp>
      </p:grpSp>
      <p:pic>
        <p:nvPicPr>
          <p:cNvPr id="173" name="Picture 1"/>
          <p:cNvPicPr/>
          <p:nvPr/>
        </p:nvPicPr>
        <p:blipFill>
          <a:blip r:embed="rId3"/>
          <a:stretch/>
        </p:blipFill>
        <p:spPr>
          <a:xfrm>
            <a:off x="2453760" y="7243560"/>
            <a:ext cx="2243160" cy="1158120"/>
          </a:xfrm>
          <a:prstGeom prst="rect">
            <a:avLst/>
          </a:prstGeom>
          <a:ln>
            <a:noFill/>
          </a:ln>
        </p:spPr>
      </p:pic>
      <p:pic>
        <p:nvPicPr>
          <p:cNvPr id="174" name="รูปภาพ 9"/>
          <p:cNvPicPr/>
          <p:nvPr/>
        </p:nvPicPr>
        <p:blipFill>
          <a:blip r:embed="rId4"/>
          <a:stretch/>
        </p:blipFill>
        <p:spPr>
          <a:xfrm>
            <a:off x="3575520" y="29808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175" name="Line 11"/>
          <p:cNvSpPr/>
          <p:nvPr/>
        </p:nvSpPr>
        <p:spPr>
          <a:xfrm>
            <a:off x="1171800" y="151128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12"/>
          <p:cNvSpPr/>
          <p:nvPr/>
        </p:nvSpPr>
        <p:spPr>
          <a:xfrm>
            <a:off x="1389240" y="1296360"/>
            <a:ext cx="3584160" cy="44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13"/>
          <p:cNvSpPr/>
          <p:nvPr/>
        </p:nvSpPr>
        <p:spPr>
          <a:xfrm>
            <a:off x="2238480" y="873360"/>
            <a:ext cx="3078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br/>
            <a:r>
              <a:rPr lang="en-AU" sz="1800" b="1" strike="noStrike" spc="-1">
                <a:solidFill>
                  <a:srgbClr val="666666"/>
                </a:solidFill>
                <a:latin typeface="Prompt"/>
                <a:cs typeface="Prompt"/>
              </a:rPr>
              <a:t>Business Model Canvas</a:t>
            </a:r>
            <a:endParaRPr lang="en-AU" sz="1800" b="0" strike="noStrike" spc="-1">
              <a:latin typeface="Arial"/>
            </a:endParaRPr>
          </a:p>
        </p:txBody>
      </p:sp>
      <p:sp>
        <p:nvSpPr>
          <p:cNvPr id="178" name="TextShape 14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72A0DF6-B9D1-40F2-987C-088AEF6D5A21}" type="slidenum">
              <a:rPr lang="en-AU" sz="800" b="0" strike="noStrike" spc="-1">
                <a:solidFill>
                  <a:srgbClr val="000000"/>
                </a:solidFill>
                <a:latin typeface="Prompt"/>
                <a:cs typeface="Prompt"/>
              </a:rPr>
              <a:t>2</a:t>
            </a:fld>
            <a:endParaRPr lang="en-AU" sz="800" b="0" strike="noStrike" spc="-1" dirty="0">
              <a:latin typeface="Times New Roman"/>
            </a:endParaRPr>
          </a:p>
        </p:txBody>
      </p:sp>
      <p:sp>
        <p:nvSpPr>
          <p:cNvPr id="4" name="TextShape 6">
            <a:extLst>
              <a:ext uri="{FF2B5EF4-FFF2-40B4-BE49-F238E27FC236}">
                <a16:creationId xmlns:a16="http://schemas.microsoft.com/office/drawing/2014/main" id="{9DDB9629-BCF2-71C3-5F4A-BD377352E13E}"/>
              </a:ext>
            </a:extLst>
          </p:cNvPr>
          <p:cNvSpPr txBox="1"/>
          <p:nvPr/>
        </p:nvSpPr>
        <p:spPr>
          <a:xfrm>
            <a:off x="1021320" y="884688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022040" y="1223640"/>
            <a:ext cx="2829240" cy="58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00" tIns="17280" rIns="34200" bIns="17280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000" b="1" strike="noStrike" spc="-1">
                <a:solidFill>
                  <a:srgbClr val="0070C0"/>
                </a:solidFill>
                <a:latin typeface="Prompt"/>
                <a:cs typeface="Prompt"/>
              </a:rPr>
              <a:t>โครงการ</a:t>
            </a:r>
            <a:r>
              <a:rPr lang="en-AU" sz="1800" b="1" strike="noStrike" spc="-1">
                <a:solidFill>
                  <a:srgbClr val="0070C0"/>
                </a:solidFill>
                <a:latin typeface="Prompt"/>
                <a:cs typeface="Prompt"/>
              </a:rPr>
              <a:t>ติดตั้งโซลาร์เซลล์ </a:t>
            </a:r>
            <a:endParaRPr lang="en-A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AU" sz="1600" b="0" strike="noStrike" spc="-1">
                <a:solidFill>
                  <a:srgbClr val="0070C0"/>
                </a:solidFill>
                <a:latin typeface="Prompt"/>
                <a:cs typeface="Prompt"/>
              </a:rPr>
              <a:t>โรงเรียนสังกัดกรุงเทพมหานคร</a:t>
            </a:r>
            <a:endParaRPr lang="en-AU" sz="1600" b="0" strike="noStrike" spc="-1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1010160" y="1778400"/>
            <a:ext cx="4482000" cy="350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17280" rIns="34200" bIns="17280">
            <a:spAutoFit/>
          </a:bodyPr>
          <a:lstStyle/>
          <a:p>
            <a:pPr>
              <a:lnSpc>
                <a:spcPct val="100000"/>
              </a:lnSpc>
            </a:pPr>
            <a:endParaRPr lang="en-AU" sz="1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AU" sz="1200" b="1" strike="noStrike" spc="-1">
                <a:solidFill>
                  <a:srgbClr val="0070C0"/>
                </a:solidFill>
                <a:latin typeface="Prompt"/>
                <a:cs typeface="Prompt"/>
              </a:rPr>
              <a:t>จุดเด่น 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โครงการสำหรับโรงเรียนสังกัดกรุงเทพมหานครเท่านั้น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ออกแบบและติดตั้งตามขนาดการใช้งานจริง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ขยายกำลังการผลิตได้ตามการใช้งานจริง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อุปกรณ์ปรับเปลี่ยนตามเทคโนโลยีใหม่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มีแอฟพลิเคชั่น (Application on mobile) เพื่อตรวจเช็คการใช้พลังงานในโรงเรียน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ค่าไฟฟ้าต่อหน่วยคงที่ตลอดอายุสัญญา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สัญญาปรับปรุงเปลี่ยนแปลงได้ตลอด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สัญญายกเลิกได้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ครบสัญญาอุปกรณ์ยกให้หน่วยงาน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ครบสัญญาต่ออายุสัญญาได้</a:t>
            </a:r>
            <a:endParaRPr lang="en-AU" sz="1200" b="0" strike="noStrike" spc="-1">
              <a:latin typeface="Arial"/>
            </a:endParaRPr>
          </a:p>
        </p:txBody>
      </p:sp>
      <p:sp>
        <p:nvSpPr>
          <p:cNvPr id="181" name="Line 3"/>
          <p:cNvSpPr/>
          <p:nvPr/>
        </p:nvSpPr>
        <p:spPr>
          <a:xfrm>
            <a:off x="1010160" y="1846440"/>
            <a:ext cx="521100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รูปภาพ 9"/>
          <p:cNvPicPr/>
          <p:nvPr/>
        </p:nvPicPr>
        <p:blipFill>
          <a:blip r:embed="rId2"/>
          <a:stretch/>
        </p:blipFill>
        <p:spPr>
          <a:xfrm>
            <a:off x="3615840" y="39744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183" name="CustomShape 4"/>
          <p:cNvSpPr/>
          <p:nvPr/>
        </p:nvSpPr>
        <p:spPr>
          <a:xfrm>
            <a:off x="2820600" y="7597800"/>
            <a:ext cx="3663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Prompt"/>
                <a:cs typeface="Prompt"/>
              </a:rPr>
              <a:t>เราพร้อม</a:t>
            </a:r>
            <a:r>
              <a:rPr lang="en-AU" sz="1800" b="0" strike="noStrike" spc="-1">
                <a:solidFill>
                  <a:srgbClr val="000000"/>
                </a:solidFill>
                <a:latin typeface="Prompt"/>
                <a:cs typeface="Prompt"/>
              </a:rPr>
              <a:t>ดำเนินการ </a:t>
            </a:r>
            <a:endParaRPr lang="en-AU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Prompt"/>
                <a:cs typeface="Prompt"/>
              </a:rPr>
              <a:t>เพื่อให้เกิดประโยชน์กับโรงเรียนสูงสุด</a:t>
            </a:r>
            <a:endParaRPr lang="en-AU" sz="1800" b="0" strike="noStrike" spc="-1">
              <a:latin typeface="Arial"/>
            </a:endParaRPr>
          </a:p>
        </p:txBody>
      </p:sp>
      <p:sp>
        <p:nvSpPr>
          <p:cNvPr id="184" name="TextShape 5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44ABDED-C95F-4D60-BB08-8A038ADA2C9C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3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4" name="TextShape 6">
            <a:extLst>
              <a:ext uri="{FF2B5EF4-FFF2-40B4-BE49-F238E27FC236}">
                <a16:creationId xmlns:a16="http://schemas.microsoft.com/office/drawing/2014/main" id="{F2EE51FD-6856-1F57-28A8-7122290372FC}"/>
              </a:ext>
            </a:extLst>
          </p:cNvPr>
          <p:cNvSpPr txBox="1"/>
          <p:nvPr/>
        </p:nvSpPr>
        <p:spPr>
          <a:xfrm>
            <a:off x="1021320" y="884688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018800" y="1396440"/>
            <a:ext cx="321516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00" tIns="17280" rIns="34200" bIns="172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sz="2029" b="1" strike="noStrike" spc="-1">
                <a:solidFill>
                  <a:srgbClr val="0070C0"/>
                </a:solidFill>
                <a:latin typeface="Prompt"/>
                <a:cs typeface="Prompt"/>
              </a:rPr>
              <a:t>ผลประโยชน์ที่ได้จากโครงการ</a:t>
            </a:r>
            <a:endParaRPr lang="en-AU" sz="2029" b="0" strike="noStrike" spc="-1">
              <a:latin typeface="Arial"/>
            </a:endParaRPr>
          </a:p>
        </p:txBody>
      </p:sp>
      <p:sp>
        <p:nvSpPr>
          <p:cNvPr id="186" name="Line 2"/>
          <p:cNvSpPr/>
          <p:nvPr/>
        </p:nvSpPr>
        <p:spPr>
          <a:xfrm>
            <a:off x="1067040" y="183384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87" name="Group 3"/>
          <p:cNvGrpSpPr/>
          <p:nvPr/>
        </p:nvGrpSpPr>
        <p:grpSpPr>
          <a:xfrm>
            <a:off x="1003320" y="1834200"/>
            <a:ext cx="5406120" cy="4571640"/>
            <a:chOff x="1003320" y="1834200"/>
            <a:chExt cx="5406120" cy="4571640"/>
          </a:xfrm>
        </p:grpSpPr>
        <p:sp>
          <p:nvSpPr>
            <p:cNvPr id="188" name="CustomShape 4"/>
            <p:cNvSpPr/>
            <p:nvPr/>
          </p:nvSpPr>
          <p:spPr>
            <a:xfrm>
              <a:off x="1003320" y="1834200"/>
              <a:ext cx="5406120" cy="4571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00" tIns="17280" rIns="34200" bIns="17280">
              <a:spAutoFit/>
            </a:bodyPr>
            <a:lstStyle/>
            <a:p>
              <a:pPr>
                <a:lnSpc>
                  <a:spcPct val="100000"/>
                </a:lnSpc>
              </a:pPr>
              <a:endParaRPr lang="en-AU" sz="18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r>
                <a:rPr lang="en-AU" sz="1200" b="0" strike="noStrike" spc="-1">
                  <a:solidFill>
                    <a:srgbClr val="002060"/>
                  </a:solidFill>
                  <a:latin typeface="Prompt"/>
                  <a:cs typeface="Prompt"/>
                </a:rPr>
                <a:t>    	</a:t>
              </a:r>
              <a:r>
                <a:rPr lang="en-AU" sz="1200" b="0" strike="noStrike" spc="-1">
                  <a:solidFill>
                    <a:srgbClr val="0070C0"/>
                  </a:solidFill>
                  <a:latin typeface="Prompt"/>
                  <a:cs typeface="Prompt"/>
                </a:rPr>
                <a:t>   </a:t>
              </a:r>
              <a:r>
                <a:rPr lang="en-AU" sz="1200" b="1" strike="noStrike" spc="-1">
                  <a:solidFill>
                    <a:srgbClr val="0070C0"/>
                  </a:solidFill>
                  <a:latin typeface="Prompt"/>
                  <a:cs typeface="Prompt"/>
                </a:rPr>
                <a:t>โรงเรียน</a:t>
              </a:r>
              <a:endParaRPr lang="en-AU" sz="1200" b="0" strike="noStrike" spc="-1">
                <a:latin typeface="Arial"/>
              </a:endParaRPr>
            </a:p>
            <a:p>
              <a:pPr marL="171360" indent="-171000">
                <a:lnSpc>
                  <a:spcPct val="150000"/>
                </a:lnSpc>
                <a:buClr>
                  <a:srgbClr val="0070C0"/>
                </a:buClr>
                <a:buFont typeface="Wingdings" charset="2"/>
                <a:buChar char=""/>
              </a:pPr>
              <a:r>
                <a:rPr lang="en-AU" sz="1200" b="0" strike="noStrike" spc="-1">
                  <a:solidFill>
                    <a:srgbClr val="0070C0"/>
                  </a:solidFill>
                  <a:latin typeface="Prompt"/>
                  <a:cs typeface="Prompt"/>
                </a:rPr>
                <a:t>ลดค่าสาธารณูปโภค (ไฟฟ้า) ร้อยละ 20 - 40</a:t>
              </a:r>
              <a:endParaRPr lang="en-AU" sz="1200" b="0" strike="noStrike" spc="-1">
                <a:latin typeface="Arial"/>
              </a:endParaRPr>
            </a:p>
            <a:p>
              <a:pPr marL="171360" indent="-171000">
                <a:lnSpc>
                  <a:spcPct val="150000"/>
                </a:lnSpc>
                <a:buClr>
                  <a:srgbClr val="0070C0"/>
                </a:buClr>
                <a:buFont typeface="Wingdings" charset="2"/>
                <a:buChar char=""/>
              </a:pPr>
              <a:r>
                <a:rPr lang="en-AU" sz="1200" b="0" strike="noStrike" spc="-1">
                  <a:solidFill>
                    <a:srgbClr val="0070C0"/>
                  </a:solidFill>
                  <a:latin typeface="Prompt"/>
                  <a:cs typeface="Prompt"/>
                </a:rPr>
                <a:t>ลดปัญหาฝุ่นละอองขนาดเล็ก</a:t>
              </a:r>
              <a:endParaRPr lang="en-AU" sz="1200" b="0" strike="noStrike" spc="-1">
                <a:latin typeface="Arial"/>
              </a:endParaRPr>
            </a:p>
            <a:p>
              <a:pPr marL="171360" indent="-171000">
                <a:lnSpc>
                  <a:spcPct val="150000"/>
                </a:lnSpc>
                <a:buClr>
                  <a:srgbClr val="0070C0"/>
                </a:buClr>
                <a:buFont typeface="Wingdings" charset="2"/>
                <a:buChar char=""/>
              </a:pPr>
              <a:r>
                <a:rPr lang="en-AU" sz="1200" b="0" strike="noStrike" spc="-1">
                  <a:solidFill>
                    <a:srgbClr val="0070C0"/>
                  </a:solidFill>
                  <a:latin typeface="Prompt"/>
                  <a:cs typeface="Prompt"/>
                </a:rPr>
                <a:t>เป็นโรงเรียนสีเขียว (Green School)</a:t>
              </a:r>
              <a:endParaRPr lang="en-AU" sz="12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endParaRPr lang="en-AU" sz="12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r>
                <a:rPr lang="en-AU" sz="1200" b="0" strike="noStrike" spc="-1">
                  <a:solidFill>
                    <a:srgbClr val="C00000"/>
                  </a:solidFill>
                  <a:latin typeface="Prompt"/>
                  <a:cs typeface="Prompt"/>
                </a:rPr>
                <a:t>	</a:t>
              </a:r>
              <a:r>
                <a:rPr lang="en-AU" sz="1200" b="0" strike="noStrike" spc="-1">
                  <a:solidFill>
                    <a:srgbClr val="0070C0"/>
                  </a:solidFill>
                  <a:latin typeface="Prompt"/>
                  <a:cs typeface="Prompt"/>
                </a:rPr>
                <a:t>   </a:t>
              </a:r>
              <a:r>
                <a:rPr lang="en-AU" sz="1200" b="1" strike="noStrike" spc="-1">
                  <a:solidFill>
                    <a:srgbClr val="0070C0"/>
                  </a:solidFill>
                  <a:latin typeface="Prompt"/>
                  <a:cs typeface="Prompt"/>
                </a:rPr>
                <a:t>ผู้บริหารสำนักการศึกษา</a:t>
              </a:r>
              <a:endParaRPr lang="en-AU" sz="1200" b="0" strike="noStrike" spc="-1">
                <a:latin typeface="Arial"/>
              </a:endParaRPr>
            </a:p>
            <a:p>
              <a:pPr marL="171360" indent="-171000">
                <a:lnSpc>
                  <a:spcPct val="150000"/>
                </a:lnSpc>
                <a:buClr>
                  <a:srgbClr val="0070C0"/>
                </a:buClr>
                <a:buFont typeface="Wingdings" charset="2"/>
                <a:buChar char=""/>
              </a:pPr>
              <a:r>
                <a:rPr lang="en-AU" sz="1200" b="0" strike="noStrike" spc="-1">
                  <a:solidFill>
                    <a:srgbClr val="0070C0"/>
                  </a:solidFill>
                  <a:latin typeface="Prompt"/>
                  <a:cs typeface="Prompt"/>
                </a:rPr>
                <a:t>เป็นผู้มีวิสัยทัศน์ที่สามารถลดค่าใช้จ่ายด้านสาธารณูปโภค (ไฟฟ้า) ได้สำเร็จ</a:t>
              </a:r>
              <a:endParaRPr lang="en-AU" sz="1200" b="0" strike="noStrike" spc="-1">
                <a:latin typeface="Arial"/>
              </a:endParaRPr>
            </a:p>
            <a:p>
              <a:pPr marL="171360" indent="-171000">
                <a:lnSpc>
                  <a:spcPct val="150000"/>
                </a:lnSpc>
                <a:buClr>
                  <a:srgbClr val="0070C0"/>
                </a:buClr>
                <a:buFont typeface="Wingdings" charset="2"/>
                <a:buChar char=""/>
              </a:pPr>
              <a:r>
                <a:rPr lang="en-AU" sz="1200" b="0" strike="noStrike" spc="-1">
                  <a:solidFill>
                    <a:srgbClr val="0070C0"/>
                  </a:solidFill>
                  <a:latin typeface="Prompt"/>
                  <a:cs typeface="Prompt"/>
                </a:rPr>
                <a:t>เป็นไปตามโครงการติดตั้งอุปกรณ์ประหยัดพลังงานในระบบการผลิตไฟฟ้า</a:t>
              </a:r>
              <a:br/>
              <a:r>
                <a:rPr lang="en-AU" sz="1200" b="0" strike="noStrike" spc="-1">
                  <a:solidFill>
                    <a:srgbClr val="0070C0"/>
                  </a:solidFill>
                  <a:latin typeface="Prompt"/>
                  <a:cs typeface="Prompt"/>
                </a:rPr>
                <a:t>จากพลังงานทดแทนหรือพลังานทางเลือก</a:t>
              </a:r>
              <a:endParaRPr lang="en-AU" sz="12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endParaRPr lang="en-AU" sz="12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endParaRPr lang="en-AU" sz="12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r>
                <a:rPr lang="en-AU" sz="1200" b="0" strike="noStrike" spc="-1">
                  <a:solidFill>
                    <a:srgbClr val="0070C0"/>
                  </a:solidFill>
                  <a:latin typeface="Prompt"/>
                  <a:cs typeface="Prompt"/>
                </a:rPr>
                <a:t>	   </a:t>
              </a:r>
              <a:r>
                <a:rPr lang="en-AU" sz="1200" b="1" strike="noStrike" spc="-1">
                  <a:solidFill>
                    <a:srgbClr val="3F6623"/>
                  </a:solidFill>
                  <a:latin typeface="Prompt"/>
                  <a:cs typeface="Prompt"/>
                </a:rPr>
                <a:t>ผู้บริหารกรุงเทพมหานคร</a:t>
              </a:r>
              <a:endParaRPr lang="en-AU" sz="1200" b="0" strike="noStrike" spc="-1">
                <a:latin typeface="Arial"/>
              </a:endParaRPr>
            </a:p>
            <a:p>
              <a:pPr marL="171360" indent="-171000">
                <a:lnSpc>
                  <a:spcPct val="150000"/>
                </a:lnSpc>
                <a:buClr>
                  <a:srgbClr val="3F6623"/>
                </a:buClr>
                <a:buFont typeface="Wingdings" charset="2"/>
                <a:buChar char=""/>
              </a:pPr>
              <a:r>
                <a:rPr lang="en-AU" sz="1200" b="0" strike="noStrike" spc="-1">
                  <a:solidFill>
                    <a:srgbClr val="3F6623"/>
                  </a:solidFill>
                  <a:latin typeface="Prompt"/>
                  <a:cs typeface="Prompt"/>
                </a:rPr>
                <a:t>เป็นผู้นำที่มีวิสัยทัศน์ที่จับต้องได้</a:t>
              </a:r>
              <a:endParaRPr lang="en-AU" sz="1200" b="0" strike="noStrike" spc="-1">
                <a:latin typeface="Arial"/>
              </a:endParaRPr>
            </a:p>
            <a:p>
              <a:pPr marL="171360" indent="-171000">
                <a:lnSpc>
                  <a:spcPct val="150000"/>
                </a:lnSpc>
                <a:buClr>
                  <a:srgbClr val="3F6623"/>
                </a:buClr>
                <a:buFont typeface="Wingdings" charset="2"/>
                <a:buChar char=""/>
              </a:pPr>
              <a:r>
                <a:rPr lang="en-AU" sz="1200" b="0" strike="noStrike" spc="-1">
                  <a:solidFill>
                    <a:srgbClr val="3F6623"/>
                  </a:solidFill>
                  <a:latin typeface="Prompt"/>
                  <a:cs typeface="Prompt"/>
                </a:rPr>
                <a:t>เป็นผู้นำด้านการใช้พลังงานสะอาด</a:t>
              </a:r>
              <a:endParaRPr lang="en-AU" sz="1200" b="0" strike="noStrike" spc="-1">
                <a:latin typeface="Arial"/>
              </a:endParaRPr>
            </a:p>
            <a:p>
              <a:pPr marL="171360" indent="-171000">
                <a:lnSpc>
                  <a:spcPct val="150000"/>
                </a:lnSpc>
                <a:buClr>
                  <a:srgbClr val="3F6623"/>
                </a:buClr>
                <a:buFont typeface="Wingdings" charset="2"/>
                <a:buChar char=""/>
              </a:pPr>
              <a:r>
                <a:rPr lang="en-AU" sz="1200" b="0" strike="noStrike" spc="-1">
                  <a:solidFill>
                    <a:srgbClr val="3F6623"/>
                  </a:solidFill>
                  <a:latin typeface="Prompt"/>
                  <a:cs typeface="Prompt"/>
                </a:rPr>
                <a:t>เป็นผู้นำด้านการรักษ์โลก ลดปัญหามลพิษที่จับต้องได้</a:t>
              </a:r>
              <a:endParaRPr lang="en-AU" sz="1200" b="0" strike="noStrike" spc="-1">
                <a:latin typeface="Arial"/>
              </a:endParaRPr>
            </a:p>
            <a:p>
              <a:pPr marL="171360" indent="-171000">
                <a:lnSpc>
                  <a:spcPct val="150000"/>
                </a:lnSpc>
                <a:buClr>
                  <a:srgbClr val="3F6623"/>
                </a:buClr>
                <a:buFont typeface="Wingdings" charset="2"/>
                <a:buChar char=""/>
              </a:pPr>
              <a:r>
                <a:rPr lang="en-AU" sz="1200" b="0" strike="noStrike" spc="-1">
                  <a:solidFill>
                    <a:srgbClr val="3F6623"/>
                  </a:solidFill>
                  <a:latin typeface="Prompt"/>
                  <a:cs typeface="Prompt"/>
                </a:rPr>
                <a:t>กรุงเทพมหานครลดค่าใช้จ่ายด้านสาธารณูปโภค (ไฟฟ้า) ได้อย่างน้อยร้อยละ 20</a:t>
              </a:r>
              <a:endParaRPr lang="en-AU" sz="1200" b="0" strike="noStrike" spc="-1">
                <a:latin typeface="Arial"/>
              </a:endParaRPr>
            </a:p>
          </p:txBody>
        </p:sp>
        <p:pic>
          <p:nvPicPr>
            <p:cNvPr id="189" name="Graphic 8"/>
            <p:cNvPicPr/>
            <p:nvPr/>
          </p:nvPicPr>
          <p:blipFill>
            <a:blip r:embed="rId2"/>
            <a:stretch/>
          </p:blipFill>
          <p:spPr>
            <a:xfrm>
              <a:off x="1192680" y="3299040"/>
              <a:ext cx="387360" cy="387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Graphic 10"/>
            <p:cNvPicPr/>
            <p:nvPr/>
          </p:nvPicPr>
          <p:blipFill>
            <a:blip r:embed="rId3"/>
            <a:stretch/>
          </p:blipFill>
          <p:spPr>
            <a:xfrm>
              <a:off x="1221120" y="4901040"/>
              <a:ext cx="456840" cy="456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Graphic 12"/>
            <p:cNvPicPr/>
            <p:nvPr/>
          </p:nvPicPr>
          <p:blipFill>
            <a:blip r:embed="rId4"/>
            <a:stretch/>
          </p:blipFill>
          <p:spPr>
            <a:xfrm>
              <a:off x="1158120" y="1862280"/>
              <a:ext cx="456840" cy="45684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92" name="รูปภาพ 9"/>
          <p:cNvPicPr/>
          <p:nvPr/>
        </p:nvPicPr>
        <p:blipFill>
          <a:blip r:embed="rId5"/>
          <a:stretch/>
        </p:blipFill>
        <p:spPr>
          <a:xfrm>
            <a:off x="3615840" y="39744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193" name="CustomShape 5"/>
          <p:cNvSpPr/>
          <p:nvPr/>
        </p:nvSpPr>
        <p:spPr>
          <a:xfrm>
            <a:off x="3871440" y="6919200"/>
            <a:ext cx="2538000" cy="1666440"/>
          </a:xfrm>
          <a:prstGeom prst="roundRect">
            <a:avLst>
              <a:gd name="adj" fmla="val 8594"/>
            </a:avLst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TextShape 6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53AE5FC-2D15-4B48-8245-90F77413C02A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4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3" name="TextShape 6">
            <a:extLst>
              <a:ext uri="{FF2B5EF4-FFF2-40B4-BE49-F238E27FC236}">
                <a16:creationId xmlns:a16="http://schemas.microsoft.com/office/drawing/2014/main" id="{AE98E512-F85E-9264-5B95-4AD2BE9ADFBA}"/>
              </a:ext>
            </a:extLst>
          </p:cNvPr>
          <p:cNvSpPr txBox="1"/>
          <p:nvPr/>
        </p:nvSpPr>
        <p:spPr>
          <a:xfrm>
            <a:off x="1021320" y="884688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974160" y="1275120"/>
            <a:ext cx="424692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00" tIns="17280" rIns="34200" bIns="172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sz="2000" b="1" strike="noStrike" spc="-1">
                <a:solidFill>
                  <a:srgbClr val="0070C0"/>
                </a:solidFill>
                <a:latin typeface="Prompt"/>
                <a:cs typeface="Prompt"/>
              </a:rPr>
              <a:t>แผนการ</a:t>
            </a:r>
            <a:r>
              <a:rPr lang="en-AU" sz="2029" b="1" strike="noStrike" spc="-1">
                <a:solidFill>
                  <a:srgbClr val="0070C0"/>
                </a:solidFill>
                <a:latin typeface="Prompt"/>
                <a:cs typeface="Prompt"/>
              </a:rPr>
              <a:t>บำรุงรักษาอุปกรณ์โซลาร์เซลล์</a:t>
            </a:r>
            <a:endParaRPr lang="en-AU" sz="2029" b="0" strike="noStrike" spc="-1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1010160" y="1765080"/>
            <a:ext cx="5010840" cy="343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17280" rIns="34200" bIns="1728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100" b="1" strike="noStrike" spc="-1">
                <a:solidFill>
                  <a:srgbClr val="0070C0"/>
                </a:solidFill>
                <a:latin typeface="Prompt"/>
                <a:cs typeface="Prompt"/>
              </a:rPr>
              <a:t>รายเดือน</a:t>
            </a:r>
            <a:r>
              <a:rPr lang="en-AU" sz="1100" b="0" strike="noStrike" spc="-1">
                <a:solidFill>
                  <a:srgbClr val="0070C0"/>
                </a:solidFill>
                <a:latin typeface="Prompt"/>
                <a:cs typeface="Prompt"/>
              </a:rPr>
              <a:t> </a:t>
            </a:r>
            <a:endParaRPr lang="en-AU" sz="1100" b="0" strike="noStrike" spc="-1">
              <a:latin typeface="Arial"/>
            </a:endParaRPr>
          </a:p>
          <a:p>
            <a:pPr marL="514440" lvl="2" indent="-171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ล้างทำความสะอาดแผงโซลาร์เซลล์ เป็นประจำ ( 10 ครั้ง/ปี )</a:t>
            </a:r>
            <a:endParaRPr lang="en-AU" sz="1050" b="0" strike="noStrike" spc="-1">
              <a:latin typeface="Arial"/>
            </a:endParaRPr>
          </a:p>
          <a:p>
            <a:pPr marL="514440" lvl="2" indent="-171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ตรวจสอบความมั่นคงแข็งแรงของโครงสร้างที่ติดตั้งโดยวิศกรผู้ควบคุม</a:t>
            </a:r>
            <a:endParaRPr lang="en-AU" sz="1050" b="0" strike="noStrike" spc="-1">
              <a:latin typeface="Arial"/>
            </a:endParaRPr>
          </a:p>
          <a:p>
            <a:pPr marL="514440" lvl="2" indent="-171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ตรวจสอบสายไฟฟ้าและจุดเชื่อมต่อทุกจุด</a:t>
            </a:r>
            <a:endParaRPr lang="en-AU" sz="1050" b="0" strike="noStrike" spc="-1">
              <a:latin typeface="Arial"/>
            </a:endParaRPr>
          </a:p>
          <a:p>
            <a:pPr marL="514440" lvl="2" indent="-171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ตรวจสอบการรั่วไหลของไฟฟ้า</a:t>
            </a:r>
            <a:endParaRPr lang="en-AU" sz="1050" b="0" strike="noStrike" spc="-1">
              <a:latin typeface="Arial"/>
            </a:endParaRPr>
          </a:p>
          <a:p>
            <a:pPr marL="514440" lvl="2" indent="-171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ตรวจสอบการรั่วของหลังคา</a:t>
            </a:r>
            <a:endParaRPr lang="en-AU" sz="105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AU" sz="105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AU" sz="1200" b="1" strike="noStrike" spc="-1">
                <a:solidFill>
                  <a:srgbClr val="0070C0"/>
                </a:solidFill>
                <a:latin typeface="Prompt"/>
                <a:cs typeface="Prompt"/>
              </a:rPr>
              <a:t>รายปี</a:t>
            </a: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 </a:t>
            </a:r>
            <a:endParaRPr lang="en-AU" sz="1200" b="0" strike="noStrike" spc="-1">
              <a:latin typeface="Arial"/>
            </a:endParaRPr>
          </a:p>
          <a:p>
            <a:pPr marL="514440" lvl="2" indent="-171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ตรวจสอบการทำงานของระบบโดยรวมโดยวิศกรผู้ควบคุม</a:t>
            </a:r>
            <a:endParaRPr lang="en-AU" sz="1050" b="0" strike="noStrike" spc="-1">
              <a:latin typeface="Arial"/>
            </a:endParaRPr>
          </a:p>
          <a:p>
            <a:pPr marL="514440" lvl="2" indent="-171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จัดทำรายงานประจำปีให้แต่ละโรงเรียน</a:t>
            </a:r>
            <a:endParaRPr lang="en-AU" sz="1050" b="0" strike="noStrike" spc="-1">
              <a:latin typeface="Arial"/>
            </a:endParaRPr>
          </a:p>
          <a:p>
            <a:pPr marL="514440" lvl="2" indent="-171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ต่ออายุประกันภัย</a:t>
            </a:r>
            <a:endParaRPr lang="en-AU" sz="105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AU" sz="105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AU" sz="1050" b="1" strike="noStrike" spc="-1">
                <a:solidFill>
                  <a:srgbClr val="0070C0"/>
                </a:solidFill>
                <a:latin typeface="Prompt"/>
                <a:cs typeface="Prompt"/>
              </a:rPr>
              <a:t>ทุก 2 ปี</a:t>
            </a: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 สอบเทียบอุปกรณ์ที่ติดตั้ง</a:t>
            </a:r>
            <a:endParaRPr lang="en-AU" sz="105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AU" sz="1050" b="1" strike="noStrike" spc="-1">
                <a:solidFill>
                  <a:srgbClr val="0070C0"/>
                </a:solidFill>
                <a:latin typeface="Prompt"/>
                <a:cs typeface="Prompt"/>
              </a:rPr>
              <a:t>ทุก 5 ปี</a:t>
            </a: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 ต่ออายุการขนานไฟฟ้ากับ กฟน.</a:t>
            </a:r>
            <a:endParaRPr lang="en-AU" sz="1050" b="0" strike="noStrike" spc="-1">
              <a:latin typeface="Arial"/>
            </a:endParaRPr>
          </a:p>
        </p:txBody>
      </p:sp>
      <p:sp>
        <p:nvSpPr>
          <p:cNvPr id="197" name="Line 3"/>
          <p:cNvSpPr/>
          <p:nvPr/>
        </p:nvSpPr>
        <p:spPr>
          <a:xfrm>
            <a:off x="1010160" y="1662120"/>
            <a:ext cx="521100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8" name="รูปภาพ 9"/>
          <p:cNvPicPr/>
          <p:nvPr/>
        </p:nvPicPr>
        <p:blipFill>
          <a:blip r:embed="rId2"/>
          <a:stretch/>
        </p:blipFill>
        <p:spPr>
          <a:xfrm>
            <a:off x="3429000" y="392040"/>
            <a:ext cx="510480" cy="554040"/>
          </a:xfrm>
          <a:prstGeom prst="rect">
            <a:avLst/>
          </a:prstGeom>
          <a:ln>
            <a:noFill/>
          </a:ln>
        </p:spPr>
      </p:pic>
      <p:pic>
        <p:nvPicPr>
          <p:cNvPr id="199" name="Picture 4"/>
          <p:cNvPicPr/>
          <p:nvPr/>
        </p:nvPicPr>
        <p:blipFill>
          <a:blip r:embed="rId3"/>
          <a:stretch/>
        </p:blipFill>
        <p:spPr>
          <a:xfrm>
            <a:off x="3515760" y="6522120"/>
            <a:ext cx="2575440" cy="1721160"/>
          </a:xfrm>
          <a:prstGeom prst="rect">
            <a:avLst/>
          </a:prstGeom>
          <a:ln>
            <a:noFill/>
          </a:ln>
        </p:spPr>
      </p:pic>
      <p:sp>
        <p:nvSpPr>
          <p:cNvPr id="200" name="TextShape 4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45D9634-525D-46FE-B293-326F2B655EF1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5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2" name="TextShape 6">
            <a:extLst>
              <a:ext uri="{FF2B5EF4-FFF2-40B4-BE49-F238E27FC236}">
                <a16:creationId xmlns:a16="http://schemas.microsoft.com/office/drawing/2014/main" id="{B4B62D14-DB69-C309-B70A-390453C9D666}"/>
              </a:ext>
            </a:extLst>
          </p:cNvPr>
          <p:cNvSpPr txBox="1"/>
          <p:nvPr/>
        </p:nvSpPr>
        <p:spPr>
          <a:xfrm>
            <a:off x="1021320" y="884688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003680" y="1288440"/>
            <a:ext cx="259920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00" tIns="17280" rIns="34200" bIns="172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sz="2029" b="1" strike="noStrike" spc="-1">
                <a:solidFill>
                  <a:srgbClr val="0070C0"/>
                </a:solidFill>
                <a:latin typeface="Prompt"/>
                <a:cs typeface="Prompt"/>
              </a:rPr>
              <a:t>แผนการที่ใช้ในโครงการ</a:t>
            </a:r>
            <a:endParaRPr lang="en-AU" sz="2029" b="0" strike="noStrike" spc="-1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083240" y="1840320"/>
            <a:ext cx="5064840" cy="195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17280" rIns="34200" bIns="1728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ประกอบไปด้วย</a:t>
            </a:r>
            <a:endParaRPr lang="en-AU" sz="1200" b="0" strike="noStrike" spc="-1">
              <a:latin typeface="Arial"/>
            </a:endParaRPr>
          </a:p>
          <a:p>
            <a:pPr marL="171360" indent="-171000">
              <a:lnSpc>
                <a:spcPct val="15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แผนการดำเนินการในแต่ละเดือน</a:t>
            </a:r>
            <a:endParaRPr lang="en-AU" sz="1200" b="0" strike="noStrike" spc="-1">
              <a:latin typeface="Arial"/>
            </a:endParaRPr>
          </a:p>
          <a:p>
            <a:pPr marL="171360" indent="-171000">
              <a:lnSpc>
                <a:spcPct val="15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แผนการสนับสนุนศูนย์เรียนรู้พลังงานทดแทน</a:t>
            </a:r>
            <a:endParaRPr lang="en-AU" sz="1200" b="0" strike="noStrike" spc="-1">
              <a:latin typeface="Arial"/>
            </a:endParaRPr>
          </a:p>
          <a:p>
            <a:pPr marL="171360" indent="-171000">
              <a:lnSpc>
                <a:spcPct val="15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แผนเสริมสร้างและแผนเผชิญเหตุสถานศึกษา</a:t>
            </a:r>
            <a:endParaRPr lang="en-AU" sz="1200" b="0" strike="noStrike" spc="-1">
              <a:latin typeface="Arial"/>
            </a:endParaRPr>
          </a:p>
          <a:p>
            <a:pPr marL="171360" indent="-171000">
              <a:lnSpc>
                <a:spcPct val="15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แผนการแก้ไขปัญหาเมื่อระบบผลิตไฟฟ้าลดลง</a:t>
            </a:r>
            <a:endParaRPr lang="en-AU" sz="1200" b="0" strike="noStrike" spc="-1">
              <a:latin typeface="Arial"/>
            </a:endParaRPr>
          </a:p>
          <a:p>
            <a:pPr marL="171360" indent="-171000">
              <a:lnSpc>
                <a:spcPct val="15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แผนบำรุงรักษาอุปกรณ์ตลอดอายุสัญญา 10 ครั้ง/ปี ( 250 ครั้ง )</a:t>
            </a:r>
            <a:endParaRPr lang="en-AU" sz="1200" b="0" strike="noStrike" spc="-1">
              <a:latin typeface="Arial"/>
            </a:endParaRPr>
          </a:p>
          <a:p>
            <a:pPr marL="171360" indent="-171000">
              <a:lnSpc>
                <a:spcPct val="15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เอกสารทางด้านเทคนิค</a:t>
            </a:r>
            <a:endParaRPr lang="en-AU" sz="1200" b="0" strike="noStrike" spc="-1">
              <a:latin typeface="Arial"/>
            </a:endParaRPr>
          </a:p>
        </p:txBody>
      </p:sp>
      <p:sp>
        <p:nvSpPr>
          <p:cNvPr id="203" name="Line 3"/>
          <p:cNvSpPr/>
          <p:nvPr/>
        </p:nvSpPr>
        <p:spPr>
          <a:xfrm>
            <a:off x="1042200" y="171000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4" name="รูปภาพ 9"/>
          <p:cNvPicPr/>
          <p:nvPr/>
        </p:nvPicPr>
        <p:blipFill>
          <a:blip r:embed="rId2"/>
          <a:stretch/>
        </p:blipFill>
        <p:spPr>
          <a:xfrm>
            <a:off x="3615840" y="39744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205" name="TextShape 4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8273075-DA56-4B3F-A834-DF7E9005EC23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6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2" name="TextShape 6">
            <a:extLst>
              <a:ext uri="{FF2B5EF4-FFF2-40B4-BE49-F238E27FC236}">
                <a16:creationId xmlns:a16="http://schemas.microsoft.com/office/drawing/2014/main" id="{585DF559-61E7-FB90-B398-96DFB09199A7}"/>
              </a:ext>
            </a:extLst>
          </p:cNvPr>
          <p:cNvSpPr txBox="1"/>
          <p:nvPr/>
        </p:nvSpPr>
        <p:spPr>
          <a:xfrm>
            <a:off x="1021320" y="884688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142280" y="1236240"/>
            <a:ext cx="167724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00" tIns="17280" rIns="34200" bIns="17280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029" b="1" strike="noStrike" spc="-1">
                <a:solidFill>
                  <a:srgbClr val="0070C0"/>
                </a:solidFill>
                <a:latin typeface="Prompt"/>
                <a:cs typeface="Prompt"/>
              </a:rPr>
              <a:t>ข้อดีขอสัญญา</a:t>
            </a:r>
            <a:endParaRPr lang="en-AU" sz="2029" b="0" strike="noStrike" spc="-1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1136880" y="1616040"/>
            <a:ext cx="5211000" cy="345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17280" rIns="34200" bIns="17280">
            <a:spAutoFit/>
          </a:bodyPr>
          <a:lstStyle/>
          <a:p>
            <a:pPr>
              <a:lnSpc>
                <a:spcPct val="100000"/>
              </a:lnSpc>
            </a:pPr>
            <a:endParaRPr lang="en-A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AU" sz="1200" b="1" strike="noStrike" spc="-1">
                <a:solidFill>
                  <a:srgbClr val="0070C0"/>
                </a:solidFill>
                <a:latin typeface="Prompt"/>
                <a:cs typeface="Prompt"/>
              </a:rPr>
              <a:t>สัญญาที่เสนอ</a:t>
            </a:r>
            <a:endParaRPr lang="en-A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AU" sz="1200" b="0" strike="noStrike" spc="-1">
              <a:latin typeface="Arial"/>
            </a:endParaRPr>
          </a:p>
          <a:p>
            <a:pPr marL="228600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ลดค่าสาธารณูปโภค (ไฟฟ้า) ลง ร้อยละ 20 – 40</a:t>
            </a:r>
            <a:endParaRPr lang="en-AU" sz="1200" b="0" strike="noStrike" spc="-1">
              <a:latin typeface="Arial"/>
            </a:endParaRPr>
          </a:p>
          <a:p>
            <a:pPr marL="228600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สัญญานี้มีอายุ 25 ปี แบบต่ออายุได้</a:t>
            </a:r>
            <a:endParaRPr lang="en-AU" sz="1200" b="0" strike="noStrike" spc="-1">
              <a:latin typeface="Arial"/>
            </a:endParaRPr>
          </a:p>
          <a:p>
            <a:pPr marL="228600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ไม่กำหนดขนาดกำลังการผลิต</a:t>
            </a:r>
            <a:endParaRPr lang="en-AU" sz="1200" b="0" strike="noStrike" spc="-1">
              <a:latin typeface="Arial"/>
            </a:endParaRPr>
          </a:p>
          <a:p>
            <a:pPr marL="228600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เพิ่มกำลังการผลิตได้ตามปริมาณการใช้ไฟฟ้าที่เพิ่มขึ้น : เมื่ออุปกรณ์ใช้ไฟฟ้าเพิ่มมากขึ้น บริษัทจะเพิ่มอุปกรณ์ผลิตไฟฟ้าเพิ่มตาม</a:t>
            </a:r>
            <a:endParaRPr lang="en-AU" sz="1200" b="0" strike="noStrike" spc="-1">
              <a:latin typeface="Arial"/>
            </a:endParaRPr>
          </a:p>
          <a:p>
            <a:pPr marL="228600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ปรับเปลี่ยนอุปกรณ์ได้ตามเทคโนโลยีที่พัฒนาขึ้น : เพื่อให้ค่าสาธารณูปโกค</a:t>
            </a:r>
            <a:br/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ด้านพลังงานถูกลงอยู่เสมอ</a:t>
            </a:r>
            <a:endParaRPr lang="en-AU" sz="1200" b="0" strike="noStrike" spc="-1">
              <a:latin typeface="Arial"/>
            </a:endParaRPr>
          </a:p>
          <a:p>
            <a:pPr marL="228600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ราคาค่าไฟฟ้าคงที่ตลอดอายุสัญญา **ตามเงื่อนไขที่กำหนดในสัญญา**</a:t>
            </a:r>
            <a:endParaRPr lang="en-AU" sz="1200" b="0" strike="noStrike" spc="-1">
              <a:latin typeface="Arial"/>
            </a:endParaRPr>
          </a:p>
          <a:p>
            <a:pPr marL="228600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มีค่าปรับกรณีไม่ทำตามสัญญา       **ตามเงื่อนไขที่กำหนดในสัญญา**</a:t>
            </a:r>
            <a:endParaRPr lang="en-AU" sz="1200" b="0" strike="noStrike" spc="-1">
              <a:latin typeface="Arial"/>
            </a:endParaRPr>
          </a:p>
          <a:p>
            <a:pPr marL="228600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สัญญาสามารถยกเลิกได้ตลอดเวลา **ตามเงื่อนไขที่กำหนดในสัญญา**</a:t>
            </a:r>
            <a:endParaRPr lang="en-A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AU" sz="1200" b="0" strike="noStrike" spc="-1">
              <a:latin typeface="Arial"/>
            </a:endParaRPr>
          </a:p>
        </p:txBody>
      </p:sp>
      <p:sp>
        <p:nvSpPr>
          <p:cNvPr id="208" name="Line 3"/>
          <p:cNvSpPr/>
          <p:nvPr/>
        </p:nvSpPr>
        <p:spPr>
          <a:xfrm>
            <a:off x="1136520" y="163008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9" name="รูปภาพ 9"/>
          <p:cNvPicPr/>
          <p:nvPr/>
        </p:nvPicPr>
        <p:blipFill>
          <a:blip r:embed="rId2"/>
          <a:stretch/>
        </p:blipFill>
        <p:spPr>
          <a:xfrm>
            <a:off x="3486240" y="23904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210" name="TextShape 4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E3FB273-2968-4E98-B28C-9E17B072D997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7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2" name="TextShape 6">
            <a:extLst>
              <a:ext uri="{FF2B5EF4-FFF2-40B4-BE49-F238E27FC236}">
                <a16:creationId xmlns:a16="http://schemas.microsoft.com/office/drawing/2014/main" id="{02A8C7AC-D26C-4C11-8F57-2BCADFBEE95C}"/>
              </a:ext>
            </a:extLst>
          </p:cNvPr>
          <p:cNvSpPr txBox="1"/>
          <p:nvPr/>
        </p:nvSpPr>
        <p:spPr>
          <a:xfrm>
            <a:off x="1021320" y="884688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368280" y="1311840"/>
            <a:ext cx="3150720" cy="172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2"/>
          <p:cNvSpPr/>
          <p:nvPr/>
        </p:nvSpPr>
        <p:spPr>
          <a:xfrm>
            <a:off x="2551814" y="7178039"/>
            <a:ext cx="2559826" cy="857225"/>
          </a:xfrm>
          <a:custGeom>
            <a:avLst/>
            <a:gdLst/>
            <a:ahLst/>
            <a:cxnLst/>
            <a:rect l="l" t="t" r="r" b="b"/>
            <a:pathLst>
              <a:path w="5519921" h="1856701">
                <a:moveTo>
                  <a:pt x="0" y="0"/>
                </a:moveTo>
                <a:lnTo>
                  <a:pt x="5519922" y="0"/>
                </a:lnTo>
                <a:lnTo>
                  <a:pt x="5519922" y="1856700"/>
                </a:lnTo>
                <a:lnTo>
                  <a:pt x="0" y="18567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3"/>
          <p:cNvSpPr/>
          <p:nvPr/>
        </p:nvSpPr>
        <p:spPr>
          <a:xfrm>
            <a:off x="5679000" y="550800"/>
            <a:ext cx="563760" cy="572040"/>
          </a:xfrm>
          <a:custGeom>
            <a:avLst/>
            <a:gdLst/>
            <a:ahLst/>
            <a:cxnLst/>
            <a:rect l="l" t="t" r="r" b="b"/>
            <a:pathLst>
              <a:path w="1503849" h="1526046">
                <a:moveTo>
                  <a:pt x="0" y="0"/>
                </a:moveTo>
                <a:lnTo>
                  <a:pt x="1503849" y="0"/>
                </a:lnTo>
                <a:lnTo>
                  <a:pt x="1503849" y="1526046"/>
                </a:lnTo>
                <a:lnTo>
                  <a:pt x="0" y="15260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4"/>
          <p:cNvSpPr/>
          <p:nvPr/>
        </p:nvSpPr>
        <p:spPr>
          <a:xfrm>
            <a:off x="5188689" y="6103088"/>
            <a:ext cx="1608112" cy="1392864"/>
          </a:xfrm>
          <a:custGeom>
            <a:avLst/>
            <a:gdLst/>
            <a:ahLst/>
            <a:cxnLst/>
            <a:rect l="l" t="t" r="r" b="b"/>
            <a:pathLst>
              <a:path w="2536475" h="2818306">
                <a:moveTo>
                  <a:pt x="0" y="0"/>
                </a:moveTo>
                <a:lnTo>
                  <a:pt x="2536475" y="0"/>
                </a:lnTo>
                <a:lnTo>
                  <a:pt x="2536475" y="2818306"/>
                </a:lnTo>
                <a:lnTo>
                  <a:pt x="0" y="281830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5" name="Group 5"/>
          <p:cNvGrpSpPr/>
          <p:nvPr/>
        </p:nvGrpSpPr>
        <p:grpSpPr>
          <a:xfrm>
            <a:off x="3884608" y="6255149"/>
            <a:ext cx="1542215" cy="1134126"/>
            <a:chOff x="4545360" y="6041160"/>
            <a:chExt cx="1132920" cy="930240"/>
          </a:xfrm>
        </p:grpSpPr>
        <p:sp>
          <p:nvSpPr>
            <p:cNvPr id="216" name="CustomShape 6"/>
            <p:cNvSpPr/>
            <p:nvPr/>
          </p:nvSpPr>
          <p:spPr>
            <a:xfrm rot="20811600">
              <a:off x="4614480" y="6144480"/>
              <a:ext cx="994680" cy="723240"/>
            </a:xfrm>
            <a:custGeom>
              <a:avLst/>
              <a:gdLst/>
              <a:ahLst/>
              <a:cxnLst/>
              <a:rect l="l" t="t" r="r" b="b"/>
              <a:pathLst>
                <a:path w="3538109" h="2573171">
                  <a:moveTo>
                    <a:pt x="0" y="0"/>
                  </a:moveTo>
                  <a:lnTo>
                    <a:pt x="3538109" y="0"/>
                  </a:lnTo>
                  <a:lnTo>
                    <a:pt x="3538109" y="2573170"/>
                  </a:lnTo>
                  <a:lnTo>
                    <a:pt x="0" y="257317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7"/>
            <p:cNvSpPr/>
            <p:nvPr/>
          </p:nvSpPr>
          <p:spPr>
            <a:xfrm>
              <a:off x="4964400" y="6460920"/>
              <a:ext cx="415080" cy="466920"/>
            </a:xfrm>
            <a:custGeom>
              <a:avLst/>
              <a:gdLst/>
              <a:ahLst/>
              <a:cxnLst/>
              <a:rect l="l" t="t" r="r" b="b"/>
              <a:pathLst>
                <a:path w="1477001" h="1661248">
                  <a:moveTo>
                    <a:pt x="0" y="0"/>
                  </a:moveTo>
                  <a:lnTo>
                    <a:pt x="1477000" y="0"/>
                  </a:lnTo>
                  <a:lnTo>
                    <a:pt x="1477000" y="1661248"/>
                  </a:lnTo>
                  <a:lnTo>
                    <a:pt x="0" y="166124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8" name="CustomShape 8"/>
          <p:cNvSpPr/>
          <p:nvPr/>
        </p:nvSpPr>
        <p:spPr>
          <a:xfrm rot="18724800">
            <a:off x="3530160" y="5434920"/>
            <a:ext cx="1488960" cy="57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ts val="2256"/>
              </a:lnSpc>
            </a:pPr>
            <a:r>
              <a:rPr lang="en-AU" sz="1610" b="0" strike="noStrike" spc="-1">
                <a:solidFill>
                  <a:srgbClr val="FFFFFF"/>
                </a:solidFill>
                <a:latin typeface="Prompt"/>
                <a:cs typeface="Prompt"/>
              </a:rPr>
              <a:t>Opportunities</a:t>
            </a:r>
            <a:endParaRPr lang="en-AU" sz="1610" b="0" strike="noStrike" spc="-1">
              <a:latin typeface="Arial"/>
            </a:endParaRPr>
          </a:p>
          <a:p>
            <a:pPr algn="ctr">
              <a:lnSpc>
                <a:spcPts val="2256"/>
              </a:lnSpc>
            </a:pPr>
            <a:endParaRPr lang="en-AU" sz="1610" b="0" strike="noStrike" spc="-1">
              <a:latin typeface="Arial"/>
            </a:endParaRPr>
          </a:p>
        </p:txBody>
      </p:sp>
      <p:pic>
        <p:nvPicPr>
          <p:cNvPr id="219" name="รูปภาพ 9"/>
          <p:cNvPicPr/>
          <p:nvPr/>
        </p:nvPicPr>
        <p:blipFill>
          <a:blip r:embed="rId7"/>
          <a:stretch/>
        </p:blipFill>
        <p:spPr>
          <a:xfrm>
            <a:off x="2918160" y="45216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220" name="Line 9"/>
          <p:cNvSpPr/>
          <p:nvPr/>
        </p:nvSpPr>
        <p:spPr>
          <a:xfrm>
            <a:off x="1031400" y="190332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10"/>
          <p:cNvSpPr/>
          <p:nvPr/>
        </p:nvSpPr>
        <p:spPr>
          <a:xfrm>
            <a:off x="890640" y="1524600"/>
            <a:ext cx="5736240" cy="347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34200" tIns="17280" rIns="34200" bIns="17280">
            <a:spAutoFit/>
          </a:bodyPr>
          <a:lstStyle/>
          <a:p>
            <a:pPr>
              <a:lnSpc>
                <a:spcPct val="100000"/>
              </a:lnSpc>
            </a:pPr>
            <a:r>
              <a:rPr lang="th-TH" sz="2029" b="1" strike="noStrike" spc="-1" dirty="0">
                <a:solidFill>
                  <a:srgbClr val="0070C0"/>
                </a:solidFill>
                <a:latin typeface="Prompt"/>
                <a:cs typeface="Prompt"/>
              </a:rPr>
              <a:t>บริการที่เหนือความคาดหมายคือ</a:t>
            </a:r>
            <a:r>
              <a:rPr lang="en-AU" sz="2029" b="1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จุดแข็งของโอเอวัน</a:t>
            </a:r>
            <a:endParaRPr lang="en-AU" sz="2029" b="0" strike="noStrike" spc="-1" dirty="0">
              <a:latin typeface="Arial"/>
            </a:endParaRPr>
          </a:p>
        </p:txBody>
      </p:sp>
      <p:sp>
        <p:nvSpPr>
          <p:cNvPr id="222" name="CustomShape 11"/>
          <p:cNvSpPr/>
          <p:nvPr/>
        </p:nvSpPr>
        <p:spPr>
          <a:xfrm>
            <a:off x="890640" y="2109600"/>
            <a:ext cx="5736240" cy="216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54960" lvl="1" indent="-285480">
              <a:lnSpc>
                <a:spcPct val="15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เรามีบุคลากรที่มีความสามารถและความมุ่งมั่นในการทำงาน</a:t>
            </a:r>
            <a:endParaRPr lang="en-AU" sz="1200" b="0" strike="noStrike" spc="-1" dirty="0">
              <a:latin typeface="Arial"/>
            </a:endParaRPr>
          </a:p>
          <a:p>
            <a:pPr marL="354960" lvl="1" indent="-285480">
              <a:lnSpc>
                <a:spcPct val="15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เรามีนวัตกรรม</a:t>
            </a:r>
            <a:r>
              <a:rPr lang="en-AU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(Innovation) </a:t>
            </a: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กระบวนการทำงานเป็นของตนเอง</a:t>
            </a:r>
            <a:endParaRPr lang="en-AU" sz="1200" b="0" strike="noStrike" spc="-1" dirty="0">
              <a:latin typeface="Arial"/>
            </a:endParaRPr>
          </a:p>
          <a:p>
            <a:pPr marL="354960" lvl="1" indent="-285480">
              <a:lnSpc>
                <a:spcPct val="15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มีทีมพัฒนาซอฟต์แวร์</a:t>
            </a:r>
            <a:r>
              <a:rPr lang="en-AU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(Software) </a:t>
            </a: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เป็นของตนเอง</a:t>
            </a:r>
            <a:endParaRPr lang="en-AU" sz="1200" b="0" strike="noStrike" spc="-1" dirty="0">
              <a:latin typeface="Arial"/>
            </a:endParaRPr>
          </a:p>
          <a:p>
            <a:pPr marL="354960" lvl="1" indent="-285480">
              <a:lnSpc>
                <a:spcPct val="15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en-AU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มีระบบการให้บริการเป็นของตนเองที่แตกต่างจากการให้บริการของคู่แข่งขัน</a:t>
            </a:r>
            <a:endParaRPr lang="en-AU" sz="1200" b="0" strike="noStrike" spc="-1" dirty="0">
              <a:latin typeface="Arial"/>
            </a:endParaRPr>
          </a:p>
          <a:p>
            <a:pPr marL="358560" lvl="1" indent="-285480">
              <a:lnSpc>
                <a:spcPct val="15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มีแผนงานการบริการที่ชัดเจน</a:t>
            </a:r>
            <a:endParaRPr lang="en-AU" sz="1200" b="0" strike="noStrike" spc="-1" dirty="0">
              <a:latin typeface="Arial"/>
            </a:endParaRPr>
          </a:p>
          <a:p>
            <a:pPr marL="358560" lvl="1" indent="-285480">
              <a:lnSpc>
                <a:spcPct val="15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มีประสบการณ์การหน่วยงานราชการ</a:t>
            </a:r>
            <a:r>
              <a:rPr lang="en-AU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มากกว่า</a:t>
            </a:r>
            <a:r>
              <a:rPr lang="en-AU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๓๐ </a:t>
            </a: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ปี</a:t>
            </a:r>
            <a:endParaRPr lang="en-AU" sz="1200" b="0" strike="noStrike" spc="-1" dirty="0">
              <a:latin typeface="Arial"/>
            </a:endParaRPr>
          </a:p>
          <a:p>
            <a:pPr marL="358560" lvl="1" indent="-285480">
              <a:lnSpc>
                <a:spcPct val="15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มีบริษัทในตลาดหลักทรัพย์แห่งประเทศไทยให้การสนับสนุน</a:t>
            </a:r>
            <a:endParaRPr lang="en-A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AU" sz="1200" b="0" strike="noStrike" spc="-1" dirty="0">
              <a:latin typeface="Arial"/>
            </a:endParaRPr>
          </a:p>
        </p:txBody>
      </p:sp>
      <p:sp>
        <p:nvSpPr>
          <p:cNvPr id="223" name="TextShape 12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A6C583D-C46F-458C-9751-B78164AD1948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8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2" name="TextShape 6">
            <a:extLst>
              <a:ext uri="{FF2B5EF4-FFF2-40B4-BE49-F238E27FC236}">
                <a16:creationId xmlns:a16="http://schemas.microsoft.com/office/drawing/2014/main" id="{F0FFC3BB-BED0-98E6-11BD-12C93A68D904}"/>
              </a:ext>
            </a:extLst>
          </p:cNvPr>
          <p:cNvSpPr txBox="1"/>
          <p:nvPr/>
        </p:nvSpPr>
        <p:spPr>
          <a:xfrm>
            <a:off x="1021320" y="884688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4DBC490A-5BE6-21F6-6E7E-10E41CE3265C}"/>
              </a:ext>
            </a:extLst>
          </p:cNvPr>
          <p:cNvSpPr/>
          <p:nvPr/>
        </p:nvSpPr>
        <p:spPr>
          <a:xfrm>
            <a:off x="381663" y="5678877"/>
            <a:ext cx="6132897" cy="32312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Shape 1"/>
          <p:cNvSpPr txBox="1"/>
          <p:nvPr/>
        </p:nvSpPr>
        <p:spPr>
          <a:xfrm>
            <a:off x="848160" y="1160640"/>
            <a:ext cx="4113454" cy="446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30" b="1" strike="noStrike" spc="-1" dirty="0">
                <a:solidFill>
                  <a:srgbClr val="0070C0"/>
                </a:solidFill>
                <a:latin typeface="Prompt"/>
                <a:cs typeface="Prompt"/>
              </a:rPr>
              <a:t>Procedure </a:t>
            </a:r>
            <a:r>
              <a:rPr lang="en-US" sz="2030" b="1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ขั้นตอนการดำเนินงาน</a:t>
            </a:r>
            <a:endParaRPr lang="en-US" sz="2030" b="1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988920" y="1640160"/>
            <a:ext cx="5106240" cy="4393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Bef>
                <a:spcPts val="241"/>
              </a:spcBef>
              <a:spcAft>
                <a:spcPts val="451"/>
              </a:spcAft>
            </a:pP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Step#1 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โทรนัดโรงเรียนเพื่อเข้าสำรวจความต้องการใช้ไฟฟ้าจากโซลาร์เซลล์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โรงเรียนกรอกข้อมูลแบบตอบรับการเข้าร่วมโครงการ</a:t>
            </a:r>
            <a:endParaRPr lang="en-US" sz="12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spcAft>
                <a:spcPts val="451"/>
              </a:spcAft>
            </a:pP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Step#2 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โรงเรียนที่เข้าร่วมโครงการ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จัดหาบิลค่าไฟฟ้า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/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เอกสารค่าไฟฟ้า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และแผนผังโรงเรียน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(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ทีมวิศวกรเข้าสำรวจ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ถ่ายรูปอาคาร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เพื่อประเมินขั้นต้น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)</a:t>
            </a:r>
            <a:endParaRPr lang="en-US" sz="12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spcAft>
                <a:spcPts val="451"/>
              </a:spcAft>
            </a:pP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Step#3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รวบรวมเอกสารสำรวจส่งฝ่ายโยธา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สำนัก</a:t>
            </a:r>
            <a:r>
              <a:rPr lang="th-TH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การ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ศึกษา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กรุงเทพมหานคร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พิจารณา</a:t>
            </a:r>
            <a:endParaRPr lang="en-US" sz="12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spcAft>
                <a:spcPts val="451"/>
              </a:spcAft>
            </a:pPr>
            <a:r>
              <a:rPr lang="en-US" sz="1200" strike="noStrike" spc="-1" dirty="0">
                <a:solidFill>
                  <a:srgbClr val="000000"/>
                </a:solidFill>
                <a:latin typeface="Prompt"/>
                <a:cs typeface="Prompt"/>
              </a:rPr>
              <a:t>	3.1. </a:t>
            </a:r>
            <a:r>
              <a:rPr lang="en-US" sz="120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แผน</a:t>
            </a:r>
            <a:r>
              <a:rPr lang="th-TH" sz="1200" strike="noStrike" spc="-1" dirty="0">
                <a:solidFill>
                  <a:srgbClr val="000000"/>
                </a:solidFill>
                <a:latin typeface="Prompt"/>
                <a:cs typeface="Prompt"/>
              </a:rPr>
              <a:t>ประเมิน</a:t>
            </a:r>
            <a:r>
              <a:rPr lang="en-US" sz="120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การติดตั้งโซลาร์เซลล์ให้กับโรงเรียนนำร่อง</a:t>
            </a:r>
            <a:endParaRPr lang="th-TH" sz="1200" strike="noStrike" spc="-1" dirty="0">
              <a:solidFill>
                <a:srgbClr val="000000"/>
              </a:solidFill>
              <a:latin typeface="Prompt"/>
              <a:cs typeface="Prompt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spcAft>
                <a:spcPts val="451"/>
              </a:spcAft>
            </a:pPr>
            <a:r>
              <a:rPr lang="th-TH" sz="1200" spc="-1" dirty="0">
                <a:solidFill>
                  <a:srgbClr val="000000"/>
                </a:solidFill>
                <a:latin typeface="Prompt"/>
                <a:cs typeface="Prompt"/>
              </a:rPr>
              <a:t>	3.2 รายชื่อโรงเรียนที่พร้อมติดตั้ง</a:t>
            </a:r>
            <a:r>
              <a:rPr lang="th-TH" sz="1200" spc="-1" dirty="0" err="1">
                <a:solidFill>
                  <a:srgbClr val="000000"/>
                </a:solidFill>
                <a:latin typeface="Prompt"/>
                <a:cs typeface="Prompt"/>
              </a:rPr>
              <a:t>เฟส</a:t>
            </a:r>
            <a:r>
              <a:rPr lang="th-TH" sz="1200" spc="-1" dirty="0">
                <a:solidFill>
                  <a:srgbClr val="000000"/>
                </a:solidFill>
                <a:latin typeface="Prompt"/>
                <a:cs typeface="Prompt"/>
              </a:rPr>
              <a:t>ที่ 1</a:t>
            </a:r>
            <a:endParaRPr lang="en-US" sz="120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spcAft>
                <a:spcPts val="451"/>
              </a:spcAft>
            </a:pPr>
            <a:r>
              <a:rPr lang="en-US" sz="1200" strike="noStrike" spc="-1" dirty="0">
                <a:solidFill>
                  <a:srgbClr val="000000"/>
                </a:solidFill>
                <a:latin typeface="Prompt"/>
                <a:cs typeface="Prompt"/>
              </a:rPr>
              <a:t>	3.</a:t>
            </a:r>
            <a:r>
              <a:rPr lang="th-TH" sz="1200" strike="noStrike" spc="-1" dirty="0">
                <a:solidFill>
                  <a:srgbClr val="000000"/>
                </a:solidFill>
                <a:latin typeface="Prompt"/>
                <a:cs typeface="Prompt"/>
              </a:rPr>
              <a:t>3</a:t>
            </a:r>
            <a:r>
              <a:rPr lang="en-US" sz="120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สัญญา</a:t>
            </a:r>
            <a:r>
              <a:rPr lang="en-US" sz="1200" strike="noStrike" spc="-1" dirty="0">
                <a:solidFill>
                  <a:srgbClr val="000000"/>
                </a:solidFill>
                <a:latin typeface="Prompt"/>
                <a:cs typeface="Prompt"/>
              </a:rPr>
              <a:t> PPA </a:t>
            </a:r>
            <a:endParaRPr lang="en-US" sz="120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spcAft>
                <a:spcPts val="451"/>
              </a:spcAft>
            </a:pP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Step#4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หลัง</a:t>
            </a:r>
            <a:r>
              <a:rPr lang="th-TH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ผ่านการ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อนุมัติ</a:t>
            </a:r>
            <a:r>
              <a:rPr lang="th-TH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ทีมวิศกรเข้าสำรวจพื้นที่</a:t>
            </a:r>
            <a:r>
              <a:rPr lang="th-TH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พร้อมนัดติดตั้ง</a:t>
            </a:r>
            <a:endParaRPr lang="en-US" sz="12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spcAft>
                <a:spcPts val="451"/>
              </a:spcAft>
            </a:pP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Step#5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ส่งมอบระบบโซลาร์เซล์</a:t>
            </a:r>
            <a:r>
              <a:rPr lang="th-TH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ที่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พร้อมใช้งาน</a:t>
            </a:r>
            <a:endParaRPr lang="en-US" sz="12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spcAft>
                <a:spcPts val="451"/>
              </a:spcAft>
            </a:pP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Step#6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การบำรุงรักษาระบบ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(Maintenance)</a:t>
            </a:r>
            <a:r>
              <a:rPr lang="th-TH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ตามกรอบเวลา</a:t>
            </a:r>
            <a:endParaRPr lang="en-US" sz="1200" b="0" strike="noStrike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226" name="รูปภาพ 9"/>
          <p:cNvPicPr/>
          <p:nvPr/>
        </p:nvPicPr>
        <p:blipFill>
          <a:blip r:embed="rId3"/>
          <a:stretch/>
        </p:blipFill>
        <p:spPr>
          <a:xfrm>
            <a:off x="2918160" y="45216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227" name="TextShape 3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A9B15DE-A198-4CA3-9705-DC6A93C6AE28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9</a:t>
            </a:fld>
            <a:endParaRPr lang="en-AU" sz="750" b="0" strike="noStrike" spc="-1">
              <a:latin typeface="Times New Roman"/>
            </a:endParaRPr>
          </a:p>
        </p:txBody>
      </p:sp>
      <p:grpSp>
        <p:nvGrpSpPr>
          <p:cNvPr id="228" name="Group 4"/>
          <p:cNvGrpSpPr/>
          <p:nvPr/>
        </p:nvGrpSpPr>
        <p:grpSpPr>
          <a:xfrm>
            <a:off x="-1269656" y="0"/>
            <a:ext cx="7510425" cy="8714881"/>
            <a:chOff x="0" y="0"/>
            <a:chExt cx="6148775" cy="8714881"/>
          </a:xfrm>
        </p:grpSpPr>
        <p:grpSp>
          <p:nvGrpSpPr>
            <p:cNvPr id="229" name="Group 5"/>
            <p:cNvGrpSpPr/>
            <p:nvPr/>
          </p:nvGrpSpPr>
          <p:grpSpPr>
            <a:xfrm>
              <a:off x="0" y="0"/>
              <a:ext cx="360000" cy="360000"/>
              <a:chOff x="0" y="0"/>
              <a:chExt cx="360000" cy="360000"/>
            </a:xfrm>
          </p:grpSpPr>
        </p:grpSp>
        <p:sp>
          <p:nvSpPr>
            <p:cNvPr id="230" name="CustomShape 6"/>
            <p:cNvSpPr/>
            <p:nvPr/>
          </p:nvSpPr>
          <p:spPr>
            <a:xfrm>
              <a:off x="1601998" y="5959081"/>
              <a:ext cx="1840887" cy="42943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0000" tIns="45000" rIns="90000" bIns="4500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AU" sz="1100" b="1" strike="noStrike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Step 1 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  <a:p>
              <a:pPr algn="r">
                <a:lnSpc>
                  <a:spcPct val="100000"/>
                </a:lnSpc>
              </a:pPr>
              <a:r>
                <a:rPr lang="en-AU" sz="1100" b="0" strike="noStrike" spc="-1" dirty="0" err="1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โทรนัดเพื่อเข้าสำรวจพื้นที่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sp>
          <p:nvSpPr>
            <p:cNvPr id="231" name="CustomShape 7"/>
            <p:cNvSpPr/>
            <p:nvPr/>
          </p:nvSpPr>
          <p:spPr>
            <a:xfrm>
              <a:off x="1601998" y="6911224"/>
              <a:ext cx="1840887" cy="42943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0000" tIns="45000" rIns="90000" bIns="4500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AU" sz="1100" b="1" strike="noStrike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Step 3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  <a:p>
              <a:pPr algn="r">
                <a:lnSpc>
                  <a:spcPct val="100000"/>
                </a:lnSpc>
              </a:pPr>
              <a:r>
                <a:rPr lang="en-AU" sz="1100" b="0" strike="noStrike" spc="-1" dirty="0" err="1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รวบรวมเอกสารส่ง</a:t>
              </a:r>
              <a:r>
                <a:rPr lang="en-AU" sz="1100" b="0" strike="noStrike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 </a:t>
              </a:r>
              <a:r>
                <a:rPr lang="en-AU" sz="1100" b="0" strike="noStrike" spc="-1" dirty="0" err="1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สน</a:t>
              </a:r>
              <a:r>
                <a:rPr lang="en-AU" sz="1100" b="0" strike="noStrike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.</a:t>
              </a:r>
              <a:r>
                <a:rPr lang="th-TH" sz="1100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การ</a:t>
              </a:r>
              <a:r>
                <a:rPr lang="en-AU" sz="1100" b="0" strike="noStrike" spc="-1" dirty="0" err="1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ศึกษา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sp>
          <p:nvSpPr>
            <p:cNvPr id="232" name="CustomShape 8"/>
            <p:cNvSpPr/>
            <p:nvPr/>
          </p:nvSpPr>
          <p:spPr>
            <a:xfrm>
              <a:off x="3846783" y="7141815"/>
              <a:ext cx="2301992" cy="42943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AU" sz="1100" b="1" strike="noStrike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Step 4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  <a:p>
              <a:pPr>
                <a:lnSpc>
                  <a:spcPct val="100000"/>
                </a:lnSpc>
              </a:pPr>
              <a:r>
                <a:rPr lang="en-AU" sz="1100" b="0" strike="noStrike" spc="-1" dirty="0" err="1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ทีมวิศวกรเข้าสำรวจพี้นที่อาคารพร้อมติดตั้ง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sp>
          <p:nvSpPr>
            <p:cNvPr id="233" name="CustomShape 9"/>
            <p:cNvSpPr/>
            <p:nvPr/>
          </p:nvSpPr>
          <p:spPr>
            <a:xfrm>
              <a:off x="1601998" y="8070732"/>
              <a:ext cx="1840887" cy="42943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0000" tIns="45000" rIns="90000" bIns="4500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AU" sz="1100" b="1" strike="noStrike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Step5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  <a:p>
              <a:pPr algn="r">
                <a:lnSpc>
                  <a:spcPct val="100000"/>
                </a:lnSpc>
              </a:pPr>
              <a:r>
                <a:rPr lang="en-AU" sz="1100" b="0" strike="noStrike" spc="-1" dirty="0" err="1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ส่งมอบระบบโซล่าเซลล์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sp>
          <p:nvSpPr>
            <p:cNvPr id="234" name="CustomShape 10"/>
            <p:cNvSpPr/>
            <p:nvPr/>
          </p:nvSpPr>
          <p:spPr>
            <a:xfrm>
              <a:off x="3846783" y="8285448"/>
              <a:ext cx="2301991" cy="42943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AU" sz="1100" b="1" strike="noStrike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Step 6 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  <a:p>
              <a:pPr>
                <a:lnSpc>
                  <a:spcPct val="100000"/>
                </a:lnSpc>
              </a:pPr>
              <a:r>
                <a:rPr lang="en-AU" sz="1100" b="0" strike="noStrike" spc="-1" dirty="0" err="1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การบำรุงรักษาระบบ</a:t>
              </a:r>
              <a:r>
                <a:rPr lang="th-TH" sz="1100" b="0" strike="noStrike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 </a:t>
              </a:r>
              <a:r>
                <a:rPr lang="en-AU" sz="1100" b="0" strike="noStrike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(maintenance)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</p:grpSp>
      <p:sp>
        <p:nvSpPr>
          <p:cNvPr id="235" name="Line 11"/>
          <p:cNvSpPr/>
          <p:nvPr/>
        </p:nvSpPr>
        <p:spPr>
          <a:xfrm>
            <a:off x="993600" y="153180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6">
            <a:extLst>
              <a:ext uri="{FF2B5EF4-FFF2-40B4-BE49-F238E27FC236}">
                <a16:creationId xmlns:a16="http://schemas.microsoft.com/office/drawing/2014/main" id="{6E5AB3AC-D022-A2F7-FB0E-63F50D469A01}"/>
              </a:ext>
            </a:extLst>
          </p:cNvPr>
          <p:cNvSpPr/>
          <p:nvPr/>
        </p:nvSpPr>
        <p:spPr>
          <a:xfrm>
            <a:off x="3429000" y="6135840"/>
            <a:ext cx="2811769" cy="42943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AU" sz="1100" b="1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Step </a:t>
            </a:r>
            <a:r>
              <a:rPr lang="th-TH" sz="1100" b="1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2</a:t>
            </a:r>
            <a:r>
              <a:rPr lang="en-AU" sz="1100" b="1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endParaRPr lang="en-AU" sz="11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lnSpc>
                <a:spcPct val="100000"/>
              </a:lnSpc>
            </a:pPr>
            <a:r>
              <a:rPr lang="en-US" sz="11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ทีมวิศวกรเข้าสำรวจขั้นต้น</a:t>
            </a:r>
            <a:r>
              <a:rPr lang="en-US" sz="11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1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ถ่ายรูปอาคาร</a:t>
            </a:r>
            <a:endParaRPr lang="en-AU" sz="11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" name="TextShape 6">
            <a:extLst>
              <a:ext uri="{FF2B5EF4-FFF2-40B4-BE49-F238E27FC236}">
                <a16:creationId xmlns:a16="http://schemas.microsoft.com/office/drawing/2014/main" id="{9BEB609D-06E6-B55B-FF13-8EBF125C1B52}"/>
              </a:ext>
            </a:extLst>
          </p:cNvPr>
          <p:cNvSpPr txBox="1"/>
          <p:nvPr/>
        </p:nvSpPr>
        <p:spPr>
          <a:xfrm>
            <a:off x="1021320" y="884688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925</TotalTime>
  <Words>2041</Words>
  <Application>Microsoft Office PowerPoint</Application>
  <PresentationFormat>กระดาษ A4 (210x297 มม.)</PresentationFormat>
  <Paragraphs>318</Paragraphs>
  <Slides>16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6" baseType="lpstr">
      <vt:lpstr>Arial</vt:lpstr>
      <vt:lpstr>Corbel</vt:lpstr>
      <vt:lpstr>Leelawadee</vt:lpstr>
      <vt:lpstr>Prompt</vt:lpstr>
      <vt:lpstr>Symbol</vt:lpstr>
      <vt:lpstr>Times New Roman</vt:lpstr>
      <vt:lpstr>Wingdings</vt:lpstr>
      <vt:lpstr>Office Theme</vt:lpstr>
      <vt:lpstr>Office Theme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การติดตั้งโซลาเซลล์ แบบ PPA</dc:title>
  <dc:subject/>
  <dc:creator>bee oaone</dc:creator>
  <dc:description/>
  <cp:lastModifiedBy>Chitgasame RM</cp:lastModifiedBy>
  <cp:revision>64</cp:revision>
  <dcterms:created xsi:type="dcterms:W3CDTF">2025-06-25T14:45:40Z</dcterms:created>
  <dcterms:modified xsi:type="dcterms:W3CDTF">2025-07-04T17:21:57Z</dcterms:modified>
  <dc:language>th-TH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0x010100AA3F7D94069FF64A86F7DFF56D60E3BE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A4 Paper (210x297 mm)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15</vt:i4>
  </property>
</Properties>
</file>